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embeddedFontLst>
    <p:embeddedFont>
      <p:font typeface="Play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g7lImghEpQw8HOQWxn//WyBwio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-bold.fntdata"/><Relationship Id="rId30" Type="http://schemas.openxmlformats.org/officeDocument/2006/relationships/font" Target="fonts/Play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H:\.shortcut-targets-by-id\1kamTUNuyPGd4AFS3UEEjJtxZrxYb4v08\PROYECTO%20OVINOS%20031\Base%20de%20datos%20ID%20animales\Loje&#241;a_Lista%20completa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H:\.shortcut-targets-by-id\1kamTUNuyPGd4AFS3UEEjJtxZrxYb4v08\PROYECTO%20OVINOS%20031\Base%20de%20datos%20ID%20animales\Loje&#241;a_Lista%20completa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H:\.shortcut-targets-by-id\1kamTUNuyPGd4AFS3UEEjJtxZrxYb4v08\PROYECTO%20OVINOS%20031\Base%20de%20datos%20ID%20animales\Loje&#241;a_Lista%20comple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GF!$H$3</c:f>
              <c:strCache>
                <c:ptCount val="1"/>
                <c:pt idx="0">
                  <c:v>Cuenta de ANIMAL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GF!$G$3:$G$58</c:f>
              <c:strCache>
                <c:ptCount val="56"/>
                <c:pt idx="0">
                  <c:v>GF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15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21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29</c:v>
                </c:pt>
                <c:pt idx="21">
                  <c:v>31</c:v>
                </c:pt>
                <c:pt idx="22">
                  <c:v>32</c:v>
                </c:pt>
                <c:pt idx="23">
                  <c:v>34</c:v>
                </c:pt>
                <c:pt idx="24">
                  <c:v>35</c:v>
                </c:pt>
                <c:pt idx="25">
                  <c:v>36</c:v>
                </c:pt>
                <c:pt idx="26">
                  <c:v>37</c:v>
                </c:pt>
                <c:pt idx="27">
                  <c:v>38</c:v>
                </c:pt>
                <c:pt idx="28">
                  <c:v>39</c:v>
                </c:pt>
                <c:pt idx="29">
                  <c:v>43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51</c:v>
                </c:pt>
                <c:pt idx="35">
                  <c:v>53</c:v>
                </c:pt>
                <c:pt idx="36">
                  <c:v>55</c:v>
                </c:pt>
                <c:pt idx="37">
                  <c:v>56</c:v>
                </c:pt>
                <c:pt idx="38">
                  <c:v>57</c:v>
                </c:pt>
                <c:pt idx="39">
                  <c:v>58</c:v>
                </c:pt>
                <c:pt idx="40">
                  <c:v>59</c:v>
                </c:pt>
                <c:pt idx="41">
                  <c:v>61</c:v>
                </c:pt>
                <c:pt idx="42">
                  <c:v>62</c:v>
                </c:pt>
                <c:pt idx="43">
                  <c:v>63</c:v>
                </c:pt>
                <c:pt idx="44">
                  <c:v>64</c:v>
                </c:pt>
                <c:pt idx="45">
                  <c:v>65</c:v>
                </c:pt>
                <c:pt idx="46">
                  <c:v>66</c:v>
                </c:pt>
                <c:pt idx="47">
                  <c:v>67</c:v>
                </c:pt>
                <c:pt idx="48">
                  <c:v>68</c:v>
                </c:pt>
                <c:pt idx="49">
                  <c:v>69</c:v>
                </c:pt>
                <c:pt idx="50">
                  <c:v>71</c:v>
                </c:pt>
                <c:pt idx="51">
                  <c:v>75</c:v>
                </c:pt>
                <c:pt idx="52">
                  <c:v>76</c:v>
                </c:pt>
                <c:pt idx="53">
                  <c:v>77</c:v>
                </c:pt>
                <c:pt idx="54">
                  <c:v>78</c:v>
                </c:pt>
                <c:pt idx="55">
                  <c:v>79</c:v>
                </c:pt>
              </c:strCache>
            </c:strRef>
          </c:cat>
          <c:val>
            <c:numRef>
              <c:f>GF!$H$4:$H$58</c:f>
              <c:numCache>
                <c:formatCode>General</c:formatCode>
                <c:ptCount val="55"/>
                <c:pt idx="0">
                  <c:v>8</c:v>
                </c:pt>
                <c:pt idx="1">
                  <c:v>42</c:v>
                </c:pt>
                <c:pt idx="2">
                  <c:v>26</c:v>
                </c:pt>
                <c:pt idx="3">
                  <c:v>8</c:v>
                </c:pt>
                <c:pt idx="4">
                  <c:v>24</c:v>
                </c:pt>
                <c:pt idx="5">
                  <c:v>7</c:v>
                </c:pt>
                <c:pt idx="6">
                  <c:v>14</c:v>
                </c:pt>
                <c:pt idx="7">
                  <c:v>49</c:v>
                </c:pt>
                <c:pt idx="8">
                  <c:v>1</c:v>
                </c:pt>
                <c:pt idx="9">
                  <c:v>5</c:v>
                </c:pt>
                <c:pt idx="10">
                  <c:v>11</c:v>
                </c:pt>
                <c:pt idx="11">
                  <c:v>4</c:v>
                </c:pt>
                <c:pt idx="12">
                  <c:v>16</c:v>
                </c:pt>
                <c:pt idx="13">
                  <c:v>7</c:v>
                </c:pt>
                <c:pt idx="14">
                  <c:v>5</c:v>
                </c:pt>
                <c:pt idx="15">
                  <c:v>1</c:v>
                </c:pt>
                <c:pt idx="16">
                  <c:v>2</c:v>
                </c:pt>
                <c:pt idx="17">
                  <c:v>9</c:v>
                </c:pt>
                <c:pt idx="18">
                  <c:v>5</c:v>
                </c:pt>
                <c:pt idx="19">
                  <c:v>19</c:v>
                </c:pt>
                <c:pt idx="20">
                  <c:v>5</c:v>
                </c:pt>
                <c:pt idx="21">
                  <c:v>4</c:v>
                </c:pt>
                <c:pt idx="22">
                  <c:v>11</c:v>
                </c:pt>
                <c:pt idx="23">
                  <c:v>6</c:v>
                </c:pt>
                <c:pt idx="24">
                  <c:v>49</c:v>
                </c:pt>
                <c:pt idx="25">
                  <c:v>1</c:v>
                </c:pt>
                <c:pt idx="26">
                  <c:v>2</c:v>
                </c:pt>
                <c:pt idx="27">
                  <c:v>2</c:v>
                </c:pt>
                <c:pt idx="28">
                  <c:v>7</c:v>
                </c:pt>
                <c:pt idx="29">
                  <c:v>28</c:v>
                </c:pt>
                <c:pt idx="30">
                  <c:v>1</c:v>
                </c:pt>
                <c:pt idx="31">
                  <c:v>88</c:v>
                </c:pt>
                <c:pt idx="32">
                  <c:v>7</c:v>
                </c:pt>
                <c:pt idx="33">
                  <c:v>1</c:v>
                </c:pt>
                <c:pt idx="34">
                  <c:v>34</c:v>
                </c:pt>
                <c:pt idx="35">
                  <c:v>5</c:v>
                </c:pt>
                <c:pt idx="36">
                  <c:v>3</c:v>
                </c:pt>
                <c:pt idx="37">
                  <c:v>42</c:v>
                </c:pt>
                <c:pt idx="38">
                  <c:v>12</c:v>
                </c:pt>
                <c:pt idx="39">
                  <c:v>11</c:v>
                </c:pt>
                <c:pt idx="40">
                  <c:v>14</c:v>
                </c:pt>
                <c:pt idx="41">
                  <c:v>10</c:v>
                </c:pt>
                <c:pt idx="42">
                  <c:v>7</c:v>
                </c:pt>
                <c:pt idx="43">
                  <c:v>20</c:v>
                </c:pt>
                <c:pt idx="44">
                  <c:v>26</c:v>
                </c:pt>
                <c:pt idx="45">
                  <c:v>79</c:v>
                </c:pt>
                <c:pt idx="46">
                  <c:v>34</c:v>
                </c:pt>
                <c:pt idx="47">
                  <c:v>28</c:v>
                </c:pt>
                <c:pt idx="48">
                  <c:v>10</c:v>
                </c:pt>
                <c:pt idx="49">
                  <c:v>2</c:v>
                </c:pt>
                <c:pt idx="50">
                  <c:v>19</c:v>
                </c:pt>
                <c:pt idx="51">
                  <c:v>1</c:v>
                </c:pt>
                <c:pt idx="52">
                  <c:v>14</c:v>
                </c:pt>
                <c:pt idx="53">
                  <c:v>4</c:v>
                </c:pt>
                <c:pt idx="5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E4-489C-935D-E8AD56A51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0367024"/>
        <c:axId val="14603703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GF!$G$3</c15:sqref>
                        </c15:formulaRef>
                      </c:ext>
                    </c:extLst>
                    <c:strCache>
                      <c:ptCount val="1"/>
                      <c:pt idx="0">
                        <c:v>GF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GF!$G$3:$G$58</c15:sqref>
                        </c15:formulaRef>
                      </c:ext>
                    </c:extLst>
                    <c:strCache>
                      <c:ptCount val="56"/>
                      <c:pt idx="0">
                        <c:v>GF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11</c:v>
                      </c:pt>
                      <c:pt idx="10">
                        <c:v>12</c:v>
                      </c:pt>
                      <c:pt idx="11">
                        <c:v>13</c:v>
                      </c:pt>
                      <c:pt idx="12">
                        <c:v>15</c:v>
                      </c:pt>
                      <c:pt idx="13">
                        <c:v>17</c:v>
                      </c:pt>
                      <c:pt idx="14">
                        <c:v>18</c:v>
                      </c:pt>
                      <c:pt idx="15">
                        <c:v>19</c:v>
                      </c:pt>
                      <c:pt idx="16">
                        <c:v>21</c:v>
                      </c:pt>
                      <c:pt idx="17">
                        <c:v>23</c:v>
                      </c:pt>
                      <c:pt idx="18">
                        <c:v>24</c:v>
                      </c:pt>
                      <c:pt idx="19">
                        <c:v>25</c:v>
                      </c:pt>
                      <c:pt idx="20">
                        <c:v>29</c:v>
                      </c:pt>
                      <c:pt idx="21">
                        <c:v>31</c:v>
                      </c:pt>
                      <c:pt idx="22">
                        <c:v>32</c:v>
                      </c:pt>
                      <c:pt idx="23">
                        <c:v>34</c:v>
                      </c:pt>
                      <c:pt idx="24">
                        <c:v>35</c:v>
                      </c:pt>
                      <c:pt idx="25">
                        <c:v>36</c:v>
                      </c:pt>
                      <c:pt idx="26">
                        <c:v>37</c:v>
                      </c:pt>
                      <c:pt idx="27">
                        <c:v>38</c:v>
                      </c:pt>
                      <c:pt idx="28">
                        <c:v>39</c:v>
                      </c:pt>
                      <c:pt idx="29">
                        <c:v>43</c:v>
                      </c:pt>
                      <c:pt idx="30">
                        <c:v>45</c:v>
                      </c:pt>
                      <c:pt idx="31">
                        <c:v>46</c:v>
                      </c:pt>
                      <c:pt idx="32">
                        <c:v>47</c:v>
                      </c:pt>
                      <c:pt idx="33">
                        <c:v>48</c:v>
                      </c:pt>
                      <c:pt idx="34">
                        <c:v>51</c:v>
                      </c:pt>
                      <c:pt idx="35">
                        <c:v>53</c:v>
                      </c:pt>
                      <c:pt idx="36">
                        <c:v>55</c:v>
                      </c:pt>
                      <c:pt idx="37">
                        <c:v>56</c:v>
                      </c:pt>
                      <c:pt idx="38">
                        <c:v>57</c:v>
                      </c:pt>
                      <c:pt idx="39">
                        <c:v>58</c:v>
                      </c:pt>
                      <c:pt idx="40">
                        <c:v>59</c:v>
                      </c:pt>
                      <c:pt idx="41">
                        <c:v>61</c:v>
                      </c:pt>
                      <c:pt idx="42">
                        <c:v>62</c:v>
                      </c:pt>
                      <c:pt idx="43">
                        <c:v>63</c:v>
                      </c:pt>
                      <c:pt idx="44">
                        <c:v>64</c:v>
                      </c:pt>
                      <c:pt idx="45">
                        <c:v>65</c:v>
                      </c:pt>
                      <c:pt idx="46">
                        <c:v>66</c:v>
                      </c:pt>
                      <c:pt idx="47">
                        <c:v>67</c:v>
                      </c:pt>
                      <c:pt idx="48">
                        <c:v>68</c:v>
                      </c:pt>
                      <c:pt idx="49">
                        <c:v>69</c:v>
                      </c:pt>
                      <c:pt idx="50">
                        <c:v>71</c:v>
                      </c:pt>
                      <c:pt idx="51">
                        <c:v>75</c:v>
                      </c:pt>
                      <c:pt idx="52">
                        <c:v>76</c:v>
                      </c:pt>
                      <c:pt idx="53">
                        <c:v>77</c:v>
                      </c:pt>
                      <c:pt idx="54">
                        <c:v>78</c:v>
                      </c:pt>
                      <c:pt idx="55">
                        <c:v>79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GF!$G$4:$G$58</c15:sqref>
                        </c15:formulaRef>
                      </c:ext>
                    </c:extLst>
                    <c:numCache>
                      <c:formatCode>General</c:formatCode>
                      <c:ptCount val="55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11</c:v>
                      </c:pt>
                      <c:pt idx="9">
                        <c:v>12</c:v>
                      </c:pt>
                      <c:pt idx="10">
                        <c:v>13</c:v>
                      </c:pt>
                      <c:pt idx="11">
                        <c:v>15</c:v>
                      </c:pt>
                      <c:pt idx="12">
                        <c:v>17</c:v>
                      </c:pt>
                      <c:pt idx="13">
                        <c:v>18</c:v>
                      </c:pt>
                      <c:pt idx="14">
                        <c:v>19</c:v>
                      </c:pt>
                      <c:pt idx="15">
                        <c:v>21</c:v>
                      </c:pt>
                      <c:pt idx="16">
                        <c:v>23</c:v>
                      </c:pt>
                      <c:pt idx="17">
                        <c:v>24</c:v>
                      </c:pt>
                      <c:pt idx="18">
                        <c:v>25</c:v>
                      </c:pt>
                      <c:pt idx="19">
                        <c:v>29</c:v>
                      </c:pt>
                      <c:pt idx="20">
                        <c:v>31</c:v>
                      </c:pt>
                      <c:pt idx="21">
                        <c:v>32</c:v>
                      </c:pt>
                      <c:pt idx="22">
                        <c:v>34</c:v>
                      </c:pt>
                      <c:pt idx="23">
                        <c:v>35</c:v>
                      </c:pt>
                      <c:pt idx="24">
                        <c:v>36</c:v>
                      </c:pt>
                      <c:pt idx="25">
                        <c:v>37</c:v>
                      </c:pt>
                      <c:pt idx="26">
                        <c:v>38</c:v>
                      </c:pt>
                      <c:pt idx="27">
                        <c:v>39</c:v>
                      </c:pt>
                      <c:pt idx="28">
                        <c:v>43</c:v>
                      </c:pt>
                      <c:pt idx="29">
                        <c:v>45</c:v>
                      </c:pt>
                      <c:pt idx="30">
                        <c:v>46</c:v>
                      </c:pt>
                      <c:pt idx="31">
                        <c:v>47</c:v>
                      </c:pt>
                      <c:pt idx="32">
                        <c:v>48</c:v>
                      </c:pt>
                      <c:pt idx="33">
                        <c:v>51</c:v>
                      </c:pt>
                      <c:pt idx="34">
                        <c:v>53</c:v>
                      </c:pt>
                      <c:pt idx="35">
                        <c:v>55</c:v>
                      </c:pt>
                      <c:pt idx="36">
                        <c:v>56</c:v>
                      </c:pt>
                      <c:pt idx="37">
                        <c:v>57</c:v>
                      </c:pt>
                      <c:pt idx="38">
                        <c:v>58</c:v>
                      </c:pt>
                      <c:pt idx="39">
                        <c:v>59</c:v>
                      </c:pt>
                      <c:pt idx="40">
                        <c:v>61</c:v>
                      </c:pt>
                      <c:pt idx="41">
                        <c:v>62</c:v>
                      </c:pt>
                      <c:pt idx="42">
                        <c:v>63</c:v>
                      </c:pt>
                      <c:pt idx="43">
                        <c:v>64</c:v>
                      </c:pt>
                      <c:pt idx="44">
                        <c:v>65</c:v>
                      </c:pt>
                      <c:pt idx="45">
                        <c:v>66</c:v>
                      </c:pt>
                      <c:pt idx="46">
                        <c:v>67</c:v>
                      </c:pt>
                      <c:pt idx="47">
                        <c:v>68</c:v>
                      </c:pt>
                      <c:pt idx="48">
                        <c:v>69</c:v>
                      </c:pt>
                      <c:pt idx="49">
                        <c:v>71</c:v>
                      </c:pt>
                      <c:pt idx="50">
                        <c:v>75</c:v>
                      </c:pt>
                      <c:pt idx="51">
                        <c:v>76</c:v>
                      </c:pt>
                      <c:pt idx="52">
                        <c:v>77</c:v>
                      </c:pt>
                      <c:pt idx="53">
                        <c:v>78</c:v>
                      </c:pt>
                      <c:pt idx="54">
                        <c:v>79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52E4-489C-935D-E8AD56A51A53}"/>
                  </c:ext>
                </c:extLst>
              </c15:ser>
            </c15:filteredBarSeries>
          </c:ext>
        </c:extLst>
      </c:barChart>
      <c:catAx>
        <c:axId val="146036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60370384"/>
        <c:crosses val="autoZero"/>
        <c:auto val="1"/>
        <c:lblAlgn val="ctr"/>
        <c:lblOffset val="100"/>
        <c:noMultiLvlLbl val="0"/>
      </c:catAx>
      <c:valAx>
        <c:axId val="146037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6036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[Lojeña_Lista completa.xlsx]AnimalesGF!TablaDinámica8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nºanimales/GF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AnimalesGF!$B$3</c:f>
              <c:strCache>
                <c:ptCount val="1"/>
                <c:pt idx="0">
                  <c:v>Total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3B-43FD-9043-EC67ED48AA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3B-43FD-9043-EC67ED48AA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3B-43FD-9043-EC67ED48AA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3B-43FD-9043-EC67ED48AA4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F3B-43FD-9043-EC67ED48AA4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F3B-43FD-9043-EC67ED48AA4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F3B-43FD-9043-EC67ED48AA4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F3B-43FD-9043-EC67ED48AA4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F3B-43FD-9043-EC67ED48AA4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F3B-43FD-9043-EC67ED48AA4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F3B-43FD-9043-EC67ED48AA4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F3B-43FD-9043-EC67ED48AA4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F3B-43FD-9043-EC67ED48AA4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F3B-43FD-9043-EC67ED48AA4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9F3B-43FD-9043-EC67ED48AA4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9F3B-43FD-9043-EC67ED48AA4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9F3B-43FD-9043-EC67ED48AA4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9F3B-43FD-9043-EC67ED48AA4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9F3B-43FD-9043-EC67ED48AA4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9F3B-43FD-9043-EC67ED48AA4F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9F3B-43FD-9043-EC67ED48AA4F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9F3B-43FD-9043-EC67ED48AA4F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9F3B-43FD-9043-EC67ED48AA4F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9F3B-43FD-9043-EC67ED48AA4F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9F3B-43FD-9043-EC67ED48AA4F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9F3B-43FD-9043-EC67ED48AA4F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9F3B-43FD-9043-EC67ED48AA4F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9F3B-43FD-9043-EC67ED48AA4F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9F3B-43FD-9043-EC67ED48AA4F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9F3B-43FD-9043-EC67ED48AA4F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9F3B-43FD-9043-EC67ED48AA4F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9F3B-43FD-9043-EC67ED48AA4F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9F3B-43FD-9043-EC67ED48AA4F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9F3B-43FD-9043-EC67ED48AA4F}"/>
              </c:ext>
            </c:extLst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9F3B-43FD-9043-EC67ED48AA4F}"/>
              </c:ext>
            </c:extLst>
          </c:dPt>
          <c:dPt>
            <c:idx val="35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9F3B-43FD-9043-EC67ED48AA4F}"/>
              </c:ext>
            </c:extLst>
          </c:dPt>
          <c:dPt>
            <c:idx val="36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9F3B-43FD-9043-EC67ED48AA4F}"/>
              </c:ext>
            </c:extLst>
          </c:dPt>
          <c:dPt>
            <c:idx val="37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9F3B-43FD-9043-EC67ED48AA4F}"/>
              </c:ext>
            </c:extLst>
          </c:dPt>
          <c:dPt>
            <c:idx val="38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9F3B-43FD-9043-EC67ED48AA4F}"/>
              </c:ext>
            </c:extLst>
          </c:dPt>
          <c:dPt>
            <c:idx val="39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9F3B-43FD-9043-EC67ED48AA4F}"/>
              </c:ext>
            </c:extLst>
          </c:dPt>
          <c:dPt>
            <c:idx val="40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9F3B-43FD-9043-EC67ED48AA4F}"/>
              </c:ext>
            </c:extLst>
          </c:dPt>
          <c:dPt>
            <c:idx val="41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9F3B-43FD-9043-EC67ED48AA4F}"/>
              </c:ext>
            </c:extLst>
          </c:dPt>
          <c:dPt>
            <c:idx val="42"/>
            <c:bubble3D val="0"/>
            <c:spPr>
              <a:solidFill>
                <a:schemeClr val="accent1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9F3B-43FD-9043-EC67ED48AA4F}"/>
              </c:ext>
            </c:extLst>
          </c:dPt>
          <c:dPt>
            <c:idx val="43"/>
            <c:bubble3D val="0"/>
            <c:spPr>
              <a:solidFill>
                <a:schemeClr val="accent2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9F3B-43FD-9043-EC67ED48AA4F}"/>
              </c:ext>
            </c:extLst>
          </c:dPt>
          <c:dPt>
            <c:idx val="44"/>
            <c:bubble3D val="0"/>
            <c:spPr>
              <a:solidFill>
                <a:schemeClr val="accent3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9F3B-43FD-9043-EC67ED48AA4F}"/>
              </c:ext>
            </c:extLst>
          </c:dPt>
          <c:dPt>
            <c:idx val="45"/>
            <c:bubble3D val="0"/>
            <c:spPr>
              <a:solidFill>
                <a:schemeClr val="accent4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9F3B-43FD-9043-EC67ED48AA4F}"/>
              </c:ext>
            </c:extLst>
          </c:dPt>
          <c:dPt>
            <c:idx val="46"/>
            <c:bubble3D val="0"/>
            <c:spPr>
              <a:solidFill>
                <a:schemeClr val="accent5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9F3B-43FD-9043-EC67ED48AA4F}"/>
              </c:ext>
            </c:extLst>
          </c:dPt>
          <c:dPt>
            <c:idx val="47"/>
            <c:bubble3D val="0"/>
            <c:spPr>
              <a:solidFill>
                <a:schemeClr val="accent6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9F3B-43FD-9043-EC67ED48AA4F}"/>
              </c:ext>
            </c:extLst>
          </c:dPt>
          <c:dPt>
            <c:idx val="48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9F3B-43FD-9043-EC67ED48AA4F}"/>
              </c:ext>
            </c:extLst>
          </c:dPt>
          <c:dPt>
            <c:idx val="49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9F3B-43FD-9043-EC67ED48AA4F}"/>
              </c:ext>
            </c:extLst>
          </c:dPt>
          <c:dPt>
            <c:idx val="50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9F3B-43FD-9043-EC67ED48AA4F}"/>
              </c:ext>
            </c:extLst>
          </c:dPt>
          <c:dPt>
            <c:idx val="51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7-9F3B-43FD-9043-EC67ED48AA4F}"/>
              </c:ext>
            </c:extLst>
          </c:dPt>
          <c:dPt>
            <c:idx val="52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9-9F3B-43FD-9043-EC67ED48AA4F}"/>
              </c:ext>
            </c:extLst>
          </c:dPt>
          <c:dPt>
            <c:idx val="53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B-9F3B-43FD-9043-EC67ED48AA4F}"/>
              </c:ext>
            </c:extLst>
          </c:dPt>
          <c:dPt>
            <c:idx val="5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D-9F3B-43FD-9043-EC67ED48AA4F}"/>
              </c:ext>
            </c:extLst>
          </c:dPt>
          <c:dPt>
            <c:idx val="5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F-9F3B-43FD-9043-EC67ED48AA4F}"/>
              </c:ext>
            </c:extLst>
          </c:dPt>
          <c:cat>
            <c:strRef>
              <c:f>AnimalesGF!$A$4:$A$60</c:f>
              <c:strCache>
                <c:ptCount val="5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15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21</c:v>
                </c:pt>
                <c:pt idx="17">
                  <c:v>23</c:v>
                </c:pt>
                <c:pt idx="18">
                  <c:v>24</c:v>
                </c:pt>
                <c:pt idx="19">
                  <c:v>25</c:v>
                </c:pt>
                <c:pt idx="20">
                  <c:v>29</c:v>
                </c:pt>
                <c:pt idx="21">
                  <c:v>31</c:v>
                </c:pt>
                <c:pt idx="22">
                  <c:v>32</c:v>
                </c:pt>
                <c:pt idx="23">
                  <c:v>34</c:v>
                </c:pt>
                <c:pt idx="24">
                  <c:v>35</c:v>
                </c:pt>
                <c:pt idx="25">
                  <c:v>36</c:v>
                </c:pt>
                <c:pt idx="26">
                  <c:v>37</c:v>
                </c:pt>
                <c:pt idx="27">
                  <c:v>38</c:v>
                </c:pt>
                <c:pt idx="28">
                  <c:v>39</c:v>
                </c:pt>
                <c:pt idx="29">
                  <c:v>43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51</c:v>
                </c:pt>
                <c:pt idx="35">
                  <c:v>53</c:v>
                </c:pt>
                <c:pt idx="36">
                  <c:v>55</c:v>
                </c:pt>
                <c:pt idx="37">
                  <c:v>56</c:v>
                </c:pt>
                <c:pt idx="38">
                  <c:v>57</c:v>
                </c:pt>
                <c:pt idx="39">
                  <c:v>58</c:v>
                </c:pt>
                <c:pt idx="40">
                  <c:v>59</c:v>
                </c:pt>
                <c:pt idx="41">
                  <c:v>61</c:v>
                </c:pt>
                <c:pt idx="42">
                  <c:v>62</c:v>
                </c:pt>
                <c:pt idx="43">
                  <c:v>63</c:v>
                </c:pt>
                <c:pt idx="44">
                  <c:v>64</c:v>
                </c:pt>
                <c:pt idx="45">
                  <c:v>65</c:v>
                </c:pt>
                <c:pt idx="46">
                  <c:v>66</c:v>
                </c:pt>
                <c:pt idx="47">
                  <c:v>67</c:v>
                </c:pt>
                <c:pt idx="48">
                  <c:v>68</c:v>
                </c:pt>
                <c:pt idx="49">
                  <c:v>69</c:v>
                </c:pt>
                <c:pt idx="50">
                  <c:v>71</c:v>
                </c:pt>
                <c:pt idx="51">
                  <c:v>75</c:v>
                </c:pt>
                <c:pt idx="52">
                  <c:v>76</c:v>
                </c:pt>
                <c:pt idx="53">
                  <c:v>77</c:v>
                </c:pt>
                <c:pt idx="54">
                  <c:v>78</c:v>
                </c:pt>
                <c:pt idx="55">
                  <c:v>79</c:v>
                </c:pt>
              </c:strCache>
            </c:strRef>
          </c:cat>
          <c:val>
            <c:numRef>
              <c:f>AnimalesGF!$B$4:$B$60</c:f>
              <c:numCache>
                <c:formatCode>General</c:formatCode>
                <c:ptCount val="56"/>
                <c:pt idx="0">
                  <c:v>14</c:v>
                </c:pt>
                <c:pt idx="1">
                  <c:v>8</c:v>
                </c:pt>
                <c:pt idx="2">
                  <c:v>42</c:v>
                </c:pt>
                <c:pt idx="3">
                  <c:v>26</c:v>
                </c:pt>
                <c:pt idx="4">
                  <c:v>8</c:v>
                </c:pt>
                <c:pt idx="5">
                  <c:v>24</c:v>
                </c:pt>
                <c:pt idx="6">
                  <c:v>7</c:v>
                </c:pt>
                <c:pt idx="7">
                  <c:v>14</c:v>
                </c:pt>
                <c:pt idx="8">
                  <c:v>49</c:v>
                </c:pt>
                <c:pt idx="9">
                  <c:v>1</c:v>
                </c:pt>
                <c:pt idx="10">
                  <c:v>5</c:v>
                </c:pt>
                <c:pt idx="11">
                  <c:v>11</c:v>
                </c:pt>
                <c:pt idx="12">
                  <c:v>4</c:v>
                </c:pt>
                <c:pt idx="13">
                  <c:v>16</c:v>
                </c:pt>
                <c:pt idx="14">
                  <c:v>7</c:v>
                </c:pt>
                <c:pt idx="15">
                  <c:v>5</c:v>
                </c:pt>
                <c:pt idx="16">
                  <c:v>1</c:v>
                </c:pt>
                <c:pt idx="17">
                  <c:v>2</c:v>
                </c:pt>
                <c:pt idx="18">
                  <c:v>9</c:v>
                </c:pt>
                <c:pt idx="19">
                  <c:v>5</c:v>
                </c:pt>
                <c:pt idx="20">
                  <c:v>19</c:v>
                </c:pt>
                <c:pt idx="21">
                  <c:v>5</c:v>
                </c:pt>
                <c:pt idx="22">
                  <c:v>4</c:v>
                </c:pt>
                <c:pt idx="23">
                  <c:v>11</c:v>
                </c:pt>
                <c:pt idx="24">
                  <c:v>6</c:v>
                </c:pt>
                <c:pt idx="25">
                  <c:v>49</c:v>
                </c:pt>
                <c:pt idx="26">
                  <c:v>1</c:v>
                </c:pt>
                <c:pt idx="27">
                  <c:v>2</c:v>
                </c:pt>
                <c:pt idx="28">
                  <c:v>2</c:v>
                </c:pt>
                <c:pt idx="29">
                  <c:v>7</c:v>
                </c:pt>
                <c:pt idx="30">
                  <c:v>28</c:v>
                </c:pt>
                <c:pt idx="31">
                  <c:v>1</c:v>
                </c:pt>
                <c:pt idx="32">
                  <c:v>44</c:v>
                </c:pt>
                <c:pt idx="33">
                  <c:v>7</c:v>
                </c:pt>
                <c:pt idx="34">
                  <c:v>1</c:v>
                </c:pt>
                <c:pt idx="35">
                  <c:v>34</c:v>
                </c:pt>
                <c:pt idx="36">
                  <c:v>5</c:v>
                </c:pt>
                <c:pt idx="37">
                  <c:v>3</c:v>
                </c:pt>
                <c:pt idx="38">
                  <c:v>42</c:v>
                </c:pt>
                <c:pt idx="39">
                  <c:v>12</c:v>
                </c:pt>
                <c:pt idx="40">
                  <c:v>11</c:v>
                </c:pt>
                <c:pt idx="41">
                  <c:v>14</c:v>
                </c:pt>
                <c:pt idx="42">
                  <c:v>10</c:v>
                </c:pt>
                <c:pt idx="43">
                  <c:v>7</c:v>
                </c:pt>
                <c:pt idx="44">
                  <c:v>20</c:v>
                </c:pt>
                <c:pt idx="45">
                  <c:v>26</c:v>
                </c:pt>
                <c:pt idx="46">
                  <c:v>40</c:v>
                </c:pt>
                <c:pt idx="47">
                  <c:v>34</c:v>
                </c:pt>
                <c:pt idx="48">
                  <c:v>28</c:v>
                </c:pt>
                <c:pt idx="49">
                  <c:v>10</c:v>
                </c:pt>
                <c:pt idx="50">
                  <c:v>2</c:v>
                </c:pt>
                <c:pt idx="51">
                  <c:v>19</c:v>
                </c:pt>
                <c:pt idx="52">
                  <c:v>1</c:v>
                </c:pt>
                <c:pt idx="53">
                  <c:v>14</c:v>
                </c:pt>
                <c:pt idx="54">
                  <c:v>4</c:v>
                </c:pt>
                <c:pt idx="5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0-9F3B-43FD-9043-EC67ED48A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[Lojeña_Lista completa.xlsx]AnimalesGA!TablaDinámica10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nºanimales/GA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AnimalesGA!$B$3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E0-4398-8C06-E456F3162C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E0-4398-8C06-E456F3162C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E0-4398-8C06-E456F3162C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E0-4398-8C06-E456F3162C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BE0-4398-8C06-E456F3162C69}"/>
              </c:ext>
            </c:extLst>
          </c:dPt>
          <c:cat>
            <c:strRef>
              <c:f>AnimalesGA!$A$4:$A$9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AnimalesGA!$B$4:$B$9</c:f>
              <c:numCache>
                <c:formatCode>General</c:formatCode>
                <c:ptCount val="5"/>
                <c:pt idx="0">
                  <c:v>8</c:v>
                </c:pt>
                <c:pt idx="1">
                  <c:v>82</c:v>
                </c:pt>
                <c:pt idx="2">
                  <c:v>272</c:v>
                </c:pt>
                <c:pt idx="3">
                  <c:v>424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E0-4398-8C06-E456F3162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1.jpg"/><Relationship Id="rId5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1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>
            <p:ph type="ctrTitle"/>
          </p:nvPr>
        </p:nvSpPr>
        <p:spPr>
          <a:xfrm>
            <a:off x="0" y="979158"/>
            <a:ext cx="9144000" cy="1370751"/>
          </a:xfrm>
          <a:prstGeom prst="rect">
            <a:avLst/>
          </a:prstGeom>
          <a:solidFill>
            <a:schemeClr val="lt1">
              <a:alpha val="61960"/>
            </a:scheme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ES" sz="4800">
                <a:latin typeface="Arial"/>
                <a:ea typeface="Arial"/>
                <a:cs typeface="Arial"/>
                <a:sym typeface="Arial"/>
              </a:rPr>
              <a:t>Actualización de resultados y nuevas demandas sobre ovinos Lojeños</a:t>
            </a:r>
            <a:endParaRPr/>
          </a:p>
        </p:txBody>
      </p:sp>
      <p:pic>
        <p:nvPicPr>
          <p:cNvPr descr="Texto&#10;&#10;Descripción generada automáticamente con confianza media" id="102" name="Google Shape;102;p1"/>
          <p:cNvPicPr preferRelativeResize="0"/>
          <p:nvPr/>
        </p:nvPicPr>
        <p:blipFill rotWithShape="1">
          <a:blip r:embed="rId4">
            <a:alphaModFix/>
          </a:blip>
          <a:srcRect b="34093" l="0" r="0" t="34570"/>
          <a:stretch/>
        </p:blipFill>
        <p:spPr>
          <a:xfrm>
            <a:off x="9128854" y="3627576"/>
            <a:ext cx="2932787" cy="918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5">
            <a:alphaModFix/>
          </a:blip>
          <a:srcRect b="0" l="71375" r="5418" t="73603"/>
          <a:stretch/>
        </p:blipFill>
        <p:spPr>
          <a:xfrm>
            <a:off x="9470024" y="5013671"/>
            <a:ext cx="2437360" cy="154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/>
          <p:nvPr/>
        </p:nvSpPr>
        <p:spPr>
          <a:xfrm>
            <a:off x="9390846" y="1145881"/>
            <a:ext cx="259571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Mª Esperanza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Camacho Vallejo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Esther Díaz Ruiz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Laura Marín Marín</a:t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Grupos de altitud</a:t>
            </a:r>
            <a:endParaRPr/>
          </a:p>
        </p:txBody>
      </p:sp>
      <p:pic>
        <p:nvPicPr>
          <p:cNvPr descr="Granero con relleno sólido" id="277" name="Google Shape;27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5606" y="1954230"/>
            <a:ext cx="1769435" cy="17694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gricultura con relleno sólido" id="278" name="Google Shape;27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2142" y="1820437"/>
            <a:ext cx="1903228" cy="1903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veja contorno" id="279" name="Google Shape;27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49063" y="3568142"/>
            <a:ext cx="1493874" cy="149387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0"/>
          <p:cNvSpPr txBox="1"/>
          <p:nvPr/>
        </p:nvSpPr>
        <p:spPr>
          <a:xfrm>
            <a:off x="2713859" y="3723665"/>
            <a:ext cx="17411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Explotación</a:t>
            </a:r>
            <a:endParaRPr/>
          </a:p>
        </p:txBody>
      </p:sp>
      <p:sp>
        <p:nvSpPr>
          <p:cNvPr id="281" name="Google Shape;281;p10"/>
          <p:cNvSpPr txBox="1"/>
          <p:nvPr/>
        </p:nvSpPr>
        <p:spPr>
          <a:xfrm>
            <a:off x="8362334" y="3723664"/>
            <a:ext cx="10228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Pastos</a:t>
            </a:r>
            <a:endParaRPr/>
          </a:p>
        </p:txBody>
      </p:sp>
      <p:sp>
        <p:nvSpPr>
          <p:cNvPr id="282" name="Google Shape;282;p10"/>
          <p:cNvSpPr txBox="1"/>
          <p:nvPr/>
        </p:nvSpPr>
        <p:spPr>
          <a:xfrm>
            <a:off x="4821069" y="2772051"/>
            <a:ext cx="27350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Diferentes altitudes</a:t>
            </a:r>
            <a:endParaRPr/>
          </a:p>
        </p:txBody>
      </p:sp>
      <p:pic>
        <p:nvPicPr>
          <p:cNvPr descr="ZEC Sierra de Loja – lojaturismo" id="283" name="Google Shape;283;p10"/>
          <p:cNvPicPr preferRelativeResize="0"/>
          <p:nvPr/>
        </p:nvPicPr>
        <p:blipFill rotWithShape="1">
          <a:blip r:embed="rId6">
            <a:alphaModFix amt="20000"/>
          </a:blip>
          <a:srcRect b="0" l="0" r="0" t="0"/>
          <a:stretch/>
        </p:blipFill>
        <p:spPr>
          <a:xfrm>
            <a:off x="-73186" y="0"/>
            <a:ext cx="12338372" cy="8229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ntañas de dibujos animados png | PNGEgg" id="288" name="Google Shape;28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4587" y="1467294"/>
            <a:ext cx="8622474" cy="54757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1"/>
          <p:cNvCxnSpPr/>
          <p:nvPr/>
        </p:nvCxnSpPr>
        <p:spPr>
          <a:xfrm rot="10800000">
            <a:off x="4072270" y="2394325"/>
            <a:ext cx="3458462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1"/>
          <p:cNvCxnSpPr/>
          <p:nvPr/>
        </p:nvCxnSpPr>
        <p:spPr>
          <a:xfrm rot="10800000">
            <a:off x="4167963" y="4086446"/>
            <a:ext cx="2332075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1" name="Google Shape;291;p11"/>
          <p:cNvSpPr txBox="1"/>
          <p:nvPr/>
        </p:nvSpPr>
        <p:spPr>
          <a:xfrm>
            <a:off x="4072270" y="1911192"/>
            <a:ext cx="17155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1391 msnm</a:t>
            </a:r>
            <a:endParaRPr/>
          </a:p>
        </p:txBody>
      </p:sp>
      <p:sp>
        <p:nvSpPr>
          <p:cNvPr id="292" name="Google Shape;292;p11"/>
          <p:cNvSpPr txBox="1"/>
          <p:nvPr/>
        </p:nvSpPr>
        <p:spPr>
          <a:xfrm>
            <a:off x="4072270" y="3581846"/>
            <a:ext cx="15552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569 msnm</a:t>
            </a:r>
            <a:endParaRPr/>
          </a:p>
        </p:txBody>
      </p:sp>
      <p:sp>
        <p:nvSpPr>
          <p:cNvPr id="293" name="Google Shape;293;p11"/>
          <p:cNvSpPr/>
          <p:nvPr/>
        </p:nvSpPr>
        <p:spPr>
          <a:xfrm>
            <a:off x="3274829" y="2372856"/>
            <a:ext cx="498223" cy="1713589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1"/>
          <p:cNvSpPr txBox="1"/>
          <p:nvPr/>
        </p:nvSpPr>
        <p:spPr>
          <a:xfrm>
            <a:off x="457201" y="2394325"/>
            <a:ext cx="281762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animales se mueven en un rango de 822 msnm</a:t>
            </a:r>
            <a:endParaRPr/>
          </a:p>
        </p:txBody>
      </p:sp>
      <p:sp>
        <p:nvSpPr>
          <p:cNvPr id="295" name="Google Shape;295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Grupos de altitud</a:t>
            </a:r>
            <a:endParaRPr/>
          </a:p>
        </p:txBody>
      </p:sp>
      <p:sp>
        <p:nvSpPr>
          <p:cNvPr id="296" name="Google Shape;296;p11"/>
          <p:cNvSpPr txBox="1"/>
          <p:nvPr/>
        </p:nvSpPr>
        <p:spPr>
          <a:xfrm>
            <a:off x="452680" y="3670947"/>
            <a:ext cx="281762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822/2 = 411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569 + 411 = </a:t>
            </a: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</a:t>
            </a:r>
            <a:endParaRPr/>
          </a:p>
        </p:txBody>
      </p:sp>
      <p:sp>
        <p:nvSpPr>
          <p:cNvPr id="297" name="Google Shape;297;p11"/>
          <p:cNvSpPr/>
          <p:nvPr/>
        </p:nvSpPr>
        <p:spPr>
          <a:xfrm>
            <a:off x="6349411" y="2632900"/>
            <a:ext cx="955158" cy="629995"/>
          </a:xfrm>
          <a:prstGeom prst="ellipse">
            <a:avLst/>
          </a:prstGeom>
          <a:solidFill>
            <a:srgbClr val="F2A9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ntañas de dibujos animados png | PNGEgg" id="303" name="Google Shape;30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4587" y="1509831"/>
            <a:ext cx="8622474" cy="54757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12"/>
          <p:cNvCxnSpPr/>
          <p:nvPr/>
        </p:nvCxnSpPr>
        <p:spPr>
          <a:xfrm rot="10800000">
            <a:off x="4167964" y="3531125"/>
            <a:ext cx="2636873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5" name="Google Shape;305;p12"/>
          <p:cNvSpPr txBox="1"/>
          <p:nvPr/>
        </p:nvSpPr>
        <p:spPr>
          <a:xfrm>
            <a:off x="4072270" y="3014065"/>
            <a:ext cx="15552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 msnm</a:t>
            </a:r>
            <a:endParaRPr/>
          </a:p>
        </p:txBody>
      </p:sp>
      <p:sp>
        <p:nvSpPr>
          <p:cNvPr id="306" name="Google Shape;30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Grupos de altitud</a:t>
            </a:r>
            <a:endParaRPr/>
          </a:p>
        </p:txBody>
      </p:sp>
      <p:sp>
        <p:nvSpPr>
          <p:cNvPr id="307" name="Google Shape;307;p12"/>
          <p:cNvSpPr txBox="1"/>
          <p:nvPr/>
        </p:nvSpPr>
        <p:spPr>
          <a:xfrm>
            <a:off x="457201" y="2394325"/>
            <a:ext cx="281762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Granjas por debajo de los 980 msnm</a:t>
            </a:r>
            <a:endParaRPr/>
          </a:p>
        </p:txBody>
      </p:sp>
      <p:pic>
        <p:nvPicPr>
          <p:cNvPr descr="Granero con relleno sólido" id="308" name="Google Shape;30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6823" y="3689498"/>
            <a:ext cx="756027" cy="75602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2"/>
          <p:cNvSpPr/>
          <p:nvPr/>
        </p:nvSpPr>
        <p:spPr>
          <a:xfrm rot="10800000">
            <a:off x="5840099" y="3689498"/>
            <a:ext cx="499731" cy="165867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2A9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gricultura con relleno sólido" id="310" name="Google Shape;31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5768" y="3438842"/>
            <a:ext cx="1013062" cy="101306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2"/>
          <p:cNvSpPr/>
          <p:nvPr/>
        </p:nvSpPr>
        <p:spPr>
          <a:xfrm>
            <a:off x="7519753" y="3718898"/>
            <a:ext cx="665092" cy="659218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ntañas de dibujos animados png | PNGEgg" id="316" name="Google Shape;31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3954" y="1424772"/>
            <a:ext cx="8622474" cy="54757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13"/>
          <p:cNvCxnSpPr/>
          <p:nvPr/>
        </p:nvCxnSpPr>
        <p:spPr>
          <a:xfrm rot="10800000">
            <a:off x="4167964" y="3531125"/>
            <a:ext cx="2636873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8" name="Google Shape;318;p13"/>
          <p:cNvSpPr txBox="1"/>
          <p:nvPr/>
        </p:nvSpPr>
        <p:spPr>
          <a:xfrm>
            <a:off x="4072270" y="3014065"/>
            <a:ext cx="15552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 msnm</a:t>
            </a:r>
            <a:endParaRPr/>
          </a:p>
        </p:txBody>
      </p:sp>
      <p:sp>
        <p:nvSpPr>
          <p:cNvPr id="319" name="Google Shape;31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Grupos de altitud</a:t>
            </a:r>
            <a:endParaRPr/>
          </a:p>
        </p:txBody>
      </p:sp>
      <p:sp>
        <p:nvSpPr>
          <p:cNvPr id="320" name="Google Shape;320;p13"/>
          <p:cNvSpPr txBox="1"/>
          <p:nvPr/>
        </p:nvSpPr>
        <p:spPr>
          <a:xfrm>
            <a:off x="457201" y="2394325"/>
            <a:ext cx="281762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 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Granjas por debajo de los 980 msnm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Pastos hasta 1391 msnm</a:t>
            </a:r>
            <a:endParaRPr/>
          </a:p>
        </p:txBody>
      </p:sp>
      <p:pic>
        <p:nvPicPr>
          <p:cNvPr descr="Granero con relleno sólido" id="321" name="Google Shape;32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6823" y="3689498"/>
            <a:ext cx="756027" cy="75602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3"/>
          <p:cNvSpPr/>
          <p:nvPr/>
        </p:nvSpPr>
        <p:spPr>
          <a:xfrm rot="10800000">
            <a:off x="5896312" y="3718898"/>
            <a:ext cx="499731" cy="165867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2A9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gricultura con relleno sólido" id="323" name="Google Shape;32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78725" y="2394325"/>
            <a:ext cx="1013062" cy="1013062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3"/>
          <p:cNvSpPr txBox="1"/>
          <p:nvPr/>
        </p:nvSpPr>
        <p:spPr>
          <a:xfrm>
            <a:off x="4072270" y="1910227"/>
            <a:ext cx="17155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1391 msnm</a:t>
            </a:r>
            <a:endParaRPr/>
          </a:p>
        </p:txBody>
      </p:sp>
      <p:sp>
        <p:nvSpPr>
          <p:cNvPr id="325" name="Google Shape;325;p13"/>
          <p:cNvSpPr/>
          <p:nvPr/>
        </p:nvSpPr>
        <p:spPr>
          <a:xfrm rot="10800000">
            <a:off x="7378993" y="2498652"/>
            <a:ext cx="499731" cy="287891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2A9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6" name="Google Shape;326;p13"/>
          <p:cNvCxnSpPr/>
          <p:nvPr/>
        </p:nvCxnSpPr>
        <p:spPr>
          <a:xfrm rot="10800000">
            <a:off x="4072270" y="2394325"/>
            <a:ext cx="3458462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ntañas de dibujos animados png | PNGEgg" id="331" name="Google Shape;33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4586" y="1419182"/>
            <a:ext cx="8622474" cy="54757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2" name="Google Shape;332;p14"/>
          <p:cNvCxnSpPr/>
          <p:nvPr/>
        </p:nvCxnSpPr>
        <p:spPr>
          <a:xfrm rot="10800000">
            <a:off x="4167964" y="3531125"/>
            <a:ext cx="2636873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3" name="Google Shape;333;p14"/>
          <p:cNvSpPr txBox="1"/>
          <p:nvPr/>
        </p:nvSpPr>
        <p:spPr>
          <a:xfrm>
            <a:off x="4072270" y="3014065"/>
            <a:ext cx="15552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 msnm</a:t>
            </a:r>
            <a:endParaRPr/>
          </a:p>
        </p:txBody>
      </p:sp>
      <p:sp>
        <p:nvSpPr>
          <p:cNvPr id="334" name="Google Shape;33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Grupos de altitud</a:t>
            </a:r>
            <a:endParaRPr/>
          </a:p>
        </p:txBody>
      </p:sp>
      <p:sp>
        <p:nvSpPr>
          <p:cNvPr id="335" name="Google Shape;335;p14"/>
          <p:cNvSpPr txBox="1"/>
          <p:nvPr/>
        </p:nvSpPr>
        <p:spPr>
          <a:xfrm>
            <a:off x="457201" y="2394325"/>
            <a:ext cx="281762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 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Granjas por debajo de los 980 msnm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Pastos por encima de 1391 msnm</a:t>
            </a:r>
            <a:endParaRPr/>
          </a:p>
        </p:txBody>
      </p:sp>
      <p:pic>
        <p:nvPicPr>
          <p:cNvPr descr="Granero con relleno sólido" id="336" name="Google Shape;33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6823" y="3689498"/>
            <a:ext cx="756027" cy="756027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4"/>
          <p:cNvSpPr/>
          <p:nvPr/>
        </p:nvSpPr>
        <p:spPr>
          <a:xfrm rot="10800000">
            <a:off x="5896312" y="3718898"/>
            <a:ext cx="499731" cy="165867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2A9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gricultura con relleno sólido" id="338" name="Google Shape;33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46268" y="897165"/>
            <a:ext cx="1013062" cy="1013062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4"/>
          <p:cNvSpPr txBox="1"/>
          <p:nvPr/>
        </p:nvSpPr>
        <p:spPr>
          <a:xfrm>
            <a:off x="4072270" y="1910227"/>
            <a:ext cx="17155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1391 msnm</a:t>
            </a:r>
            <a:endParaRPr/>
          </a:p>
        </p:txBody>
      </p:sp>
      <p:sp>
        <p:nvSpPr>
          <p:cNvPr id="340" name="Google Shape;340;p14"/>
          <p:cNvSpPr/>
          <p:nvPr/>
        </p:nvSpPr>
        <p:spPr>
          <a:xfrm rot="10800000">
            <a:off x="7378990" y="1509825"/>
            <a:ext cx="499731" cy="386774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2A9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1" name="Google Shape;341;p14"/>
          <p:cNvCxnSpPr/>
          <p:nvPr/>
        </p:nvCxnSpPr>
        <p:spPr>
          <a:xfrm rot="10800000">
            <a:off x="4072270" y="2394325"/>
            <a:ext cx="3458462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ntañas de dibujos animados png | PNGEgg" id="346" name="Google Shape;3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4586" y="1419182"/>
            <a:ext cx="8622474" cy="54757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7" name="Google Shape;347;p15"/>
          <p:cNvCxnSpPr/>
          <p:nvPr/>
        </p:nvCxnSpPr>
        <p:spPr>
          <a:xfrm rot="10800000">
            <a:off x="4167964" y="3531125"/>
            <a:ext cx="2636873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8" name="Google Shape;348;p15"/>
          <p:cNvSpPr txBox="1"/>
          <p:nvPr/>
        </p:nvSpPr>
        <p:spPr>
          <a:xfrm>
            <a:off x="4072270" y="3014065"/>
            <a:ext cx="15552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 msnm</a:t>
            </a:r>
            <a:endParaRPr/>
          </a:p>
        </p:txBody>
      </p:sp>
      <p:sp>
        <p:nvSpPr>
          <p:cNvPr id="349" name="Google Shape;34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Grupos de altitud</a:t>
            </a:r>
            <a:endParaRPr/>
          </a:p>
        </p:txBody>
      </p:sp>
      <p:sp>
        <p:nvSpPr>
          <p:cNvPr id="350" name="Google Shape;350;p15"/>
          <p:cNvSpPr txBox="1"/>
          <p:nvPr/>
        </p:nvSpPr>
        <p:spPr>
          <a:xfrm>
            <a:off x="457201" y="2394325"/>
            <a:ext cx="281762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 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Granjas por encima de los 980 msnm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Pastos hasta 1391 msnm</a:t>
            </a:r>
            <a:endParaRPr/>
          </a:p>
        </p:txBody>
      </p:sp>
      <p:pic>
        <p:nvPicPr>
          <p:cNvPr descr="Granero con relleno sólido" id="351" name="Google Shape;35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5886" y="2719949"/>
            <a:ext cx="756027" cy="756027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5"/>
          <p:cNvSpPr/>
          <p:nvPr/>
        </p:nvSpPr>
        <p:spPr>
          <a:xfrm rot="10800000">
            <a:off x="5857156" y="2416759"/>
            <a:ext cx="499731" cy="104425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2A9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gricultura con relleno sólido" id="353" name="Google Shape;35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07015" y="2472288"/>
            <a:ext cx="1013062" cy="1013062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5"/>
          <p:cNvSpPr txBox="1"/>
          <p:nvPr/>
        </p:nvSpPr>
        <p:spPr>
          <a:xfrm>
            <a:off x="4072270" y="1910227"/>
            <a:ext cx="17155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1391 msnm</a:t>
            </a:r>
            <a:endParaRPr/>
          </a:p>
        </p:txBody>
      </p:sp>
      <p:cxnSp>
        <p:nvCxnSpPr>
          <p:cNvPr id="355" name="Google Shape;355;p15"/>
          <p:cNvCxnSpPr/>
          <p:nvPr/>
        </p:nvCxnSpPr>
        <p:spPr>
          <a:xfrm rot="10800000">
            <a:off x="4072270" y="2394325"/>
            <a:ext cx="3458462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ntañas de dibujos animados png | PNGEgg" id="360" name="Google Shape;36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4586" y="1419182"/>
            <a:ext cx="8622474" cy="54757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1" name="Google Shape;361;p16"/>
          <p:cNvCxnSpPr/>
          <p:nvPr/>
        </p:nvCxnSpPr>
        <p:spPr>
          <a:xfrm rot="10800000">
            <a:off x="4167964" y="3531125"/>
            <a:ext cx="2636873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2" name="Google Shape;362;p16"/>
          <p:cNvSpPr txBox="1"/>
          <p:nvPr/>
        </p:nvSpPr>
        <p:spPr>
          <a:xfrm>
            <a:off x="4072270" y="3014065"/>
            <a:ext cx="15552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 msnm</a:t>
            </a:r>
            <a:endParaRPr/>
          </a:p>
        </p:txBody>
      </p:sp>
      <p:sp>
        <p:nvSpPr>
          <p:cNvPr id="363" name="Google Shape;36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Grupos de altitud</a:t>
            </a:r>
            <a:endParaRPr/>
          </a:p>
        </p:txBody>
      </p:sp>
      <p:sp>
        <p:nvSpPr>
          <p:cNvPr id="364" name="Google Shape;364;p16"/>
          <p:cNvSpPr txBox="1"/>
          <p:nvPr/>
        </p:nvSpPr>
        <p:spPr>
          <a:xfrm>
            <a:off x="457201" y="2394325"/>
            <a:ext cx="281762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 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Granjas por encima de los 980 msnm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Pastos a más de 1391 msnm</a:t>
            </a:r>
            <a:endParaRPr/>
          </a:p>
        </p:txBody>
      </p:sp>
      <p:pic>
        <p:nvPicPr>
          <p:cNvPr descr="Granero con relleno sólido" id="365" name="Google Shape;36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5886" y="2719949"/>
            <a:ext cx="756027" cy="756027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6"/>
          <p:cNvSpPr/>
          <p:nvPr/>
        </p:nvSpPr>
        <p:spPr>
          <a:xfrm rot="10800000">
            <a:off x="5857156" y="2416759"/>
            <a:ext cx="499731" cy="104425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2A9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gricultura con relleno sólido" id="367" name="Google Shape;36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5250" y="1293927"/>
            <a:ext cx="1013062" cy="1013062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6"/>
          <p:cNvSpPr txBox="1"/>
          <p:nvPr/>
        </p:nvSpPr>
        <p:spPr>
          <a:xfrm>
            <a:off x="4072270" y="1910227"/>
            <a:ext cx="17155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1391 msnm</a:t>
            </a:r>
            <a:endParaRPr/>
          </a:p>
        </p:txBody>
      </p:sp>
      <p:cxnSp>
        <p:nvCxnSpPr>
          <p:cNvPr id="369" name="Google Shape;369;p16"/>
          <p:cNvCxnSpPr/>
          <p:nvPr/>
        </p:nvCxnSpPr>
        <p:spPr>
          <a:xfrm rot="10800000">
            <a:off x="4072270" y="2394325"/>
            <a:ext cx="3458462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0" name="Google Shape;370;p16"/>
          <p:cNvSpPr/>
          <p:nvPr/>
        </p:nvSpPr>
        <p:spPr>
          <a:xfrm rot="10800000">
            <a:off x="7562734" y="1565151"/>
            <a:ext cx="499731" cy="191917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2A9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ntañas de dibujos animados png | PNGEgg" id="375" name="Google Shape;37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4586" y="1419182"/>
            <a:ext cx="8622474" cy="54757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6" name="Google Shape;376;p17"/>
          <p:cNvCxnSpPr/>
          <p:nvPr/>
        </p:nvCxnSpPr>
        <p:spPr>
          <a:xfrm rot="10800000">
            <a:off x="4167964" y="3531125"/>
            <a:ext cx="5539562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7" name="Google Shape;377;p17"/>
          <p:cNvSpPr txBox="1"/>
          <p:nvPr/>
        </p:nvSpPr>
        <p:spPr>
          <a:xfrm>
            <a:off x="4072270" y="3014065"/>
            <a:ext cx="15552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980 msnm</a:t>
            </a:r>
            <a:endParaRPr/>
          </a:p>
        </p:txBody>
      </p:sp>
      <p:sp>
        <p:nvSpPr>
          <p:cNvPr id="378" name="Google Shape;37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Grupos de altitud</a:t>
            </a:r>
            <a:endParaRPr/>
          </a:p>
        </p:txBody>
      </p:sp>
      <p:sp>
        <p:nvSpPr>
          <p:cNvPr id="379" name="Google Shape;379;p17"/>
          <p:cNvSpPr txBox="1"/>
          <p:nvPr/>
        </p:nvSpPr>
        <p:spPr>
          <a:xfrm>
            <a:off x="4072270" y="1910227"/>
            <a:ext cx="17155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1391 msnm</a:t>
            </a:r>
            <a:endParaRPr/>
          </a:p>
        </p:txBody>
      </p:sp>
      <p:cxnSp>
        <p:nvCxnSpPr>
          <p:cNvPr id="380" name="Google Shape;380;p17"/>
          <p:cNvCxnSpPr/>
          <p:nvPr/>
        </p:nvCxnSpPr>
        <p:spPr>
          <a:xfrm rot="10800000">
            <a:off x="4072270" y="2394325"/>
            <a:ext cx="5390707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1" name="Google Shape;381;p17"/>
          <p:cNvSpPr/>
          <p:nvPr/>
        </p:nvSpPr>
        <p:spPr>
          <a:xfrm rot="10800000">
            <a:off x="5840099" y="3689498"/>
            <a:ext cx="499731" cy="165867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CD8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7"/>
          <p:cNvSpPr txBox="1"/>
          <p:nvPr/>
        </p:nvSpPr>
        <p:spPr>
          <a:xfrm>
            <a:off x="514174" y="2111743"/>
            <a:ext cx="2232836" cy="461665"/>
          </a:xfrm>
          <a:prstGeom prst="rect">
            <a:avLst/>
          </a:prstGeom>
          <a:solidFill>
            <a:srgbClr val="8CD87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 1</a:t>
            </a:r>
            <a:endParaRPr/>
          </a:p>
        </p:txBody>
      </p:sp>
      <p:sp>
        <p:nvSpPr>
          <p:cNvPr id="383" name="Google Shape;383;p17"/>
          <p:cNvSpPr txBox="1"/>
          <p:nvPr/>
        </p:nvSpPr>
        <p:spPr>
          <a:xfrm>
            <a:off x="514174" y="2690099"/>
            <a:ext cx="2232836" cy="461665"/>
          </a:xfrm>
          <a:prstGeom prst="rect">
            <a:avLst/>
          </a:prstGeom>
          <a:solidFill>
            <a:srgbClr val="D86CC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 2</a:t>
            </a:r>
            <a:endParaRPr/>
          </a:p>
        </p:txBody>
      </p:sp>
      <p:sp>
        <p:nvSpPr>
          <p:cNvPr id="384" name="Google Shape;384;p17"/>
          <p:cNvSpPr txBox="1"/>
          <p:nvPr/>
        </p:nvSpPr>
        <p:spPr>
          <a:xfrm>
            <a:off x="514174" y="3244897"/>
            <a:ext cx="2232836" cy="461665"/>
          </a:xfrm>
          <a:prstGeom prst="rect">
            <a:avLst/>
          </a:prstGeom>
          <a:solidFill>
            <a:srgbClr val="5ECBF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 3</a:t>
            </a:r>
            <a:endParaRPr/>
          </a:p>
        </p:txBody>
      </p:sp>
      <p:sp>
        <p:nvSpPr>
          <p:cNvPr id="385" name="Google Shape;385;p17"/>
          <p:cNvSpPr txBox="1"/>
          <p:nvPr/>
        </p:nvSpPr>
        <p:spPr>
          <a:xfrm>
            <a:off x="514174" y="3831153"/>
            <a:ext cx="2232836" cy="461665"/>
          </a:xfrm>
          <a:prstGeom prst="rect">
            <a:avLst/>
          </a:prstGeom>
          <a:solidFill>
            <a:srgbClr val="F2A98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 4</a:t>
            </a:r>
            <a:endParaRPr/>
          </a:p>
        </p:txBody>
      </p:sp>
      <p:sp>
        <p:nvSpPr>
          <p:cNvPr id="386" name="Google Shape;386;p17"/>
          <p:cNvSpPr txBox="1"/>
          <p:nvPr/>
        </p:nvSpPr>
        <p:spPr>
          <a:xfrm>
            <a:off x="514174" y="4421078"/>
            <a:ext cx="2232836" cy="461665"/>
          </a:xfrm>
          <a:prstGeom prst="rect">
            <a:avLst/>
          </a:prstGeom>
          <a:solidFill>
            <a:srgbClr val="FD799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 5</a:t>
            </a:r>
            <a:endParaRPr/>
          </a:p>
        </p:txBody>
      </p:sp>
      <p:sp>
        <p:nvSpPr>
          <p:cNvPr id="387" name="Google Shape;387;p17"/>
          <p:cNvSpPr/>
          <p:nvPr/>
        </p:nvSpPr>
        <p:spPr>
          <a:xfrm rot="10800000">
            <a:off x="6433123" y="3689498"/>
            <a:ext cx="499731" cy="165867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86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7"/>
          <p:cNvSpPr/>
          <p:nvPr/>
        </p:nvSpPr>
        <p:spPr>
          <a:xfrm rot="10800000">
            <a:off x="6849414" y="2573408"/>
            <a:ext cx="499731" cy="277476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86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7"/>
          <p:cNvSpPr/>
          <p:nvPr/>
        </p:nvSpPr>
        <p:spPr>
          <a:xfrm rot="10800000">
            <a:off x="7182720" y="3698224"/>
            <a:ext cx="499731" cy="165867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5ECB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7"/>
          <p:cNvSpPr/>
          <p:nvPr/>
        </p:nvSpPr>
        <p:spPr>
          <a:xfrm rot="10800000">
            <a:off x="7608862" y="1415577"/>
            <a:ext cx="499731" cy="390977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5ECB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7"/>
          <p:cNvSpPr/>
          <p:nvPr/>
        </p:nvSpPr>
        <p:spPr>
          <a:xfrm rot="10800000">
            <a:off x="8194563" y="2434172"/>
            <a:ext cx="499731" cy="101343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2A9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7"/>
          <p:cNvSpPr/>
          <p:nvPr/>
        </p:nvSpPr>
        <p:spPr>
          <a:xfrm rot="10800000">
            <a:off x="8721883" y="2409456"/>
            <a:ext cx="499731" cy="1013438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D79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7"/>
          <p:cNvSpPr/>
          <p:nvPr/>
        </p:nvSpPr>
        <p:spPr>
          <a:xfrm rot="10800000">
            <a:off x="9183512" y="1415577"/>
            <a:ext cx="499731" cy="203203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D799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8"/>
          <p:cNvSpPr/>
          <p:nvPr/>
        </p:nvSpPr>
        <p:spPr>
          <a:xfrm>
            <a:off x="552006" y="1105785"/>
            <a:ext cx="11387469" cy="188196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6C5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8"/>
          <p:cNvSpPr txBox="1"/>
          <p:nvPr/>
        </p:nvSpPr>
        <p:spPr>
          <a:xfrm>
            <a:off x="990600" y="2431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Selección de animales</a:t>
            </a:r>
            <a:endParaRPr/>
          </a:p>
        </p:txBody>
      </p:sp>
      <p:graphicFrame>
        <p:nvGraphicFramePr>
          <p:cNvPr id="400" name="Google Shape;400;p18"/>
          <p:cNvGraphicFramePr/>
          <p:nvPr/>
        </p:nvGraphicFramePr>
        <p:xfrm>
          <a:off x="775290" y="2743200"/>
          <a:ext cx="10641419" cy="3804794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01" name="Google Shape;401;p18"/>
          <p:cNvSpPr txBox="1"/>
          <p:nvPr/>
        </p:nvSpPr>
        <p:spPr>
          <a:xfrm>
            <a:off x="4055434" y="1463463"/>
            <a:ext cx="352026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los Grupos Familiares más numerosos nos quedamos con la mitad</a:t>
            </a:r>
            <a:endParaRPr/>
          </a:p>
        </p:txBody>
      </p:sp>
      <p:sp>
        <p:nvSpPr>
          <p:cNvPr id="402" name="Google Shape;402;p18"/>
          <p:cNvSpPr txBox="1"/>
          <p:nvPr/>
        </p:nvSpPr>
        <p:spPr>
          <a:xfrm>
            <a:off x="552006" y="1648130"/>
            <a:ext cx="33652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 contar el Grupo 0, tenemos 869 animales</a:t>
            </a:r>
            <a:endParaRPr/>
          </a:p>
        </p:txBody>
      </p:sp>
      <p:sp>
        <p:nvSpPr>
          <p:cNvPr id="403" name="Google Shape;403;p18"/>
          <p:cNvSpPr txBox="1"/>
          <p:nvPr/>
        </p:nvSpPr>
        <p:spPr>
          <a:xfrm>
            <a:off x="7746483" y="1180343"/>
            <a:ext cx="367022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Tendríamos 786 animales, ninguno es del Grupo Altitud 0 -&gt; +14 animales del GF0 y GA5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9"/>
          <p:cNvSpPr/>
          <p:nvPr/>
        </p:nvSpPr>
        <p:spPr>
          <a:xfrm flipH="1" rot="10800000">
            <a:off x="5289610" y="1456661"/>
            <a:ext cx="4282603" cy="1325562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6C5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9"/>
          <p:cNvSpPr/>
          <p:nvPr/>
        </p:nvSpPr>
        <p:spPr>
          <a:xfrm rot="10800000">
            <a:off x="2619786" y="1456661"/>
            <a:ext cx="2721935" cy="1325562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6C5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9"/>
          <p:cNvSpPr txBox="1"/>
          <p:nvPr/>
        </p:nvSpPr>
        <p:spPr>
          <a:xfrm>
            <a:off x="990600" y="2431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Selección de animales</a:t>
            </a:r>
            <a:endParaRPr/>
          </a:p>
        </p:txBody>
      </p:sp>
      <p:graphicFrame>
        <p:nvGraphicFramePr>
          <p:cNvPr id="411" name="Google Shape;411;p19"/>
          <p:cNvGraphicFramePr/>
          <p:nvPr/>
        </p:nvGraphicFramePr>
        <p:xfrm>
          <a:off x="795671" y="2702480"/>
          <a:ext cx="4462130" cy="3912361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412" name="Google Shape;412;p19"/>
          <p:cNvGraphicFramePr/>
          <p:nvPr/>
        </p:nvGraphicFramePr>
        <p:xfrm>
          <a:off x="6934199" y="2782223"/>
          <a:ext cx="4572000" cy="3832618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413" name="Google Shape;413;p19"/>
          <p:cNvSpPr txBox="1"/>
          <p:nvPr/>
        </p:nvSpPr>
        <p:spPr>
          <a:xfrm>
            <a:off x="2535255" y="2099088"/>
            <a:ext cx="9829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 GF</a:t>
            </a:r>
            <a:endParaRPr/>
          </a:p>
        </p:txBody>
      </p:sp>
      <p:sp>
        <p:nvSpPr>
          <p:cNvPr id="414" name="Google Shape;414;p19"/>
          <p:cNvSpPr txBox="1"/>
          <p:nvPr/>
        </p:nvSpPr>
        <p:spPr>
          <a:xfrm>
            <a:off x="4175556" y="1372239"/>
            <a:ext cx="41456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800 animales pertenecientes a</a:t>
            </a:r>
            <a:endParaRPr/>
          </a:p>
        </p:txBody>
      </p:sp>
      <p:sp>
        <p:nvSpPr>
          <p:cNvPr id="415" name="Google Shape;415;p19"/>
          <p:cNvSpPr txBox="1"/>
          <p:nvPr/>
        </p:nvSpPr>
        <p:spPr>
          <a:xfrm>
            <a:off x="8754366" y="2053138"/>
            <a:ext cx="9316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GA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 b="1" l="728" r="3040" t="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>
            <p:ph type="title"/>
          </p:nvPr>
        </p:nvSpPr>
        <p:spPr>
          <a:xfrm>
            <a:off x="838200" y="365125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4000">
                <a:latin typeface="Arial"/>
                <a:ea typeface="Arial"/>
                <a:cs typeface="Arial"/>
                <a:sym typeface="Arial"/>
              </a:rPr>
              <a:t>Objetivo</a:t>
            </a:r>
            <a:endParaRPr/>
          </a:p>
        </p:txBody>
      </p:sp>
      <p:sp>
        <p:nvSpPr>
          <p:cNvPr id="113" name="Google Shape;113;p2"/>
          <p:cNvSpPr/>
          <p:nvPr>
            <p:ph idx="1" type="body"/>
          </p:nvPr>
        </p:nvSpPr>
        <p:spPr>
          <a:xfrm>
            <a:off x="454742" y="2630152"/>
            <a:ext cx="3822189" cy="374276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Determinar si existen familias más longevas que otras en función de su genética y de su comportamiento a diferentes altitudes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Protocolo de trabajo de campo</a:t>
            </a:r>
            <a:endParaRPr/>
          </a:p>
        </p:txBody>
      </p:sp>
      <p:grpSp>
        <p:nvGrpSpPr>
          <p:cNvPr id="421" name="Google Shape;421;p20"/>
          <p:cNvGrpSpPr/>
          <p:nvPr/>
        </p:nvGrpSpPr>
        <p:grpSpPr>
          <a:xfrm>
            <a:off x="1197897" y="1740741"/>
            <a:ext cx="9796206" cy="4573800"/>
            <a:chOff x="0" y="50053"/>
            <a:chExt cx="9796206" cy="4573800"/>
          </a:xfrm>
        </p:grpSpPr>
        <p:sp>
          <p:nvSpPr>
            <p:cNvPr id="422" name="Google Shape;422;p20"/>
            <p:cNvSpPr/>
            <p:nvPr/>
          </p:nvSpPr>
          <p:spPr>
            <a:xfrm>
              <a:off x="0" y="566653"/>
              <a:ext cx="9796206" cy="882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E97131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489810" y="50053"/>
              <a:ext cx="6857344" cy="1033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EC8154">
                    <a:alpha val="89803"/>
                  </a:srgbClr>
                </a:gs>
                <a:gs pos="50000">
                  <a:srgbClr val="F16E27">
                    <a:alpha val="89803"/>
                  </a:srgbClr>
                </a:gs>
                <a:gs pos="100000">
                  <a:srgbClr val="DF5D18">
                    <a:alpha val="89803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0"/>
            <p:cNvSpPr txBox="1"/>
            <p:nvPr/>
          </p:nvSpPr>
          <p:spPr>
            <a:xfrm>
              <a:off x="540247" y="100490"/>
              <a:ext cx="6756470" cy="932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59175" spcFirstLastPara="1" rIns="2591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Arial"/>
                <a:buNone/>
              </a:pPr>
              <a:r>
                <a:rPr lang="es-ES" sz="3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Rasgos fisiológicos</a:t>
              </a: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0" y="2154253"/>
              <a:ext cx="9796206" cy="882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E97131">
                  <a:alpha val="6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89810" y="1637653"/>
              <a:ext cx="6857344" cy="1033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EC8154">
                    <a:alpha val="69803"/>
                  </a:srgbClr>
                </a:gs>
                <a:gs pos="50000">
                  <a:srgbClr val="F16E27">
                    <a:alpha val="69803"/>
                  </a:srgbClr>
                </a:gs>
                <a:gs pos="100000">
                  <a:srgbClr val="DF5D18">
                    <a:alpha val="69803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0"/>
            <p:cNvSpPr txBox="1"/>
            <p:nvPr/>
          </p:nvSpPr>
          <p:spPr>
            <a:xfrm>
              <a:off x="540247" y="1688090"/>
              <a:ext cx="6756470" cy="932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59175" spcFirstLastPara="1" rIns="2591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Arial"/>
                <a:buNone/>
              </a:pPr>
              <a:r>
                <a:rPr lang="es-ES" sz="3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Datos meteorológicos</a:t>
              </a: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0" y="3741853"/>
              <a:ext cx="9796206" cy="882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E97131">
                  <a:alpha val="4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89810" y="3225253"/>
              <a:ext cx="6857344" cy="1033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EC8154">
                    <a:alpha val="49803"/>
                  </a:srgbClr>
                </a:gs>
                <a:gs pos="50000">
                  <a:srgbClr val="F16E27">
                    <a:alpha val="49803"/>
                  </a:srgbClr>
                </a:gs>
                <a:gs pos="100000">
                  <a:srgbClr val="DF5D18">
                    <a:alpha val="49803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0"/>
            <p:cNvSpPr txBox="1"/>
            <p:nvPr/>
          </p:nvSpPr>
          <p:spPr>
            <a:xfrm>
              <a:off x="540247" y="3275690"/>
              <a:ext cx="6756470" cy="932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59175" spcFirstLastPara="1" rIns="2591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Arial"/>
                <a:buNone/>
              </a:pPr>
              <a:r>
                <a:rPr lang="es-ES" sz="3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Comportamiento </a:t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Rasgos fisiológicos</a:t>
            </a:r>
            <a:endParaRPr/>
          </a:p>
        </p:txBody>
      </p:sp>
      <p:grpSp>
        <p:nvGrpSpPr>
          <p:cNvPr id="436" name="Google Shape;436;p21"/>
          <p:cNvGrpSpPr/>
          <p:nvPr/>
        </p:nvGrpSpPr>
        <p:grpSpPr>
          <a:xfrm>
            <a:off x="1207729" y="1934751"/>
            <a:ext cx="9776541" cy="3971719"/>
            <a:chOff x="0" y="723473"/>
            <a:chExt cx="9776541" cy="3971719"/>
          </a:xfrm>
        </p:grpSpPr>
        <p:sp>
          <p:nvSpPr>
            <p:cNvPr id="437" name="Google Shape;437;p21"/>
            <p:cNvSpPr/>
            <p:nvPr/>
          </p:nvSpPr>
          <p:spPr>
            <a:xfrm>
              <a:off x="0" y="723473"/>
              <a:ext cx="3055169" cy="1833101"/>
            </a:xfrm>
            <a:prstGeom prst="rect">
              <a:avLst/>
            </a:prstGeom>
            <a:solidFill>
              <a:srgbClr val="D165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1"/>
            <p:cNvSpPr txBox="1"/>
            <p:nvPr/>
          </p:nvSpPr>
          <p:spPr>
            <a:xfrm>
              <a:off x="0" y="723473"/>
              <a:ext cx="3055169" cy="1833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Arial"/>
                <a:buNone/>
              </a:pPr>
              <a:r>
                <a:rPr lang="es-ES" sz="3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Condición corporal</a:t>
              </a: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3360686" y="723473"/>
              <a:ext cx="3055169" cy="1833101"/>
            </a:xfrm>
            <a:prstGeom prst="rect">
              <a:avLst/>
            </a:prstGeom>
            <a:solidFill>
              <a:srgbClr val="D970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1"/>
            <p:cNvSpPr txBox="1"/>
            <p:nvPr/>
          </p:nvSpPr>
          <p:spPr>
            <a:xfrm>
              <a:off x="3360686" y="723473"/>
              <a:ext cx="3055169" cy="1833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Arial"/>
                <a:buNone/>
              </a:pPr>
              <a:r>
                <a:rPr lang="es-ES" sz="3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Frecuencia respiratoria y cardíaca</a:t>
              </a:r>
              <a:endParaRPr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6721372" y="723473"/>
              <a:ext cx="3055169" cy="1833101"/>
            </a:xfrm>
            <a:prstGeom prst="rect">
              <a:avLst/>
            </a:prstGeom>
            <a:solidFill>
              <a:srgbClr val="DF7D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1"/>
            <p:cNvSpPr txBox="1"/>
            <p:nvPr/>
          </p:nvSpPr>
          <p:spPr>
            <a:xfrm>
              <a:off x="6721372" y="723473"/>
              <a:ext cx="3055169" cy="1833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Arial"/>
                <a:buNone/>
              </a:pPr>
              <a:r>
                <a:rPr lang="es-ES" sz="3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Presión sanguínea</a:t>
              </a:r>
              <a:endParaRPr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0" y="2862091"/>
              <a:ext cx="3055169" cy="1833101"/>
            </a:xfrm>
            <a:prstGeom prst="rect">
              <a:avLst/>
            </a:prstGeom>
            <a:solidFill>
              <a:srgbClr val="E58C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1"/>
            <p:cNvSpPr txBox="1"/>
            <p:nvPr/>
          </p:nvSpPr>
          <p:spPr>
            <a:xfrm>
              <a:off x="0" y="2862091"/>
              <a:ext cx="3055169" cy="1833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Arial"/>
                <a:buNone/>
              </a:pPr>
              <a:r>
                <a:rPr lang="es-ES" sz="3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Temperatura rectal y ocular</a:t>
              </a:r>
              <a:endParaRPr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3360686" y="2862091"/>
              <a:ext cx="3055169" cy="1833101"/>
            </a:xfrm>
            <a:prstGeom prst="rect">
              <a:avLst/>
            </a:prstGeom>
            <a:solidFill>
              <a:srgbClr val="EA9A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1"/>
            <p:cNvSpPr txBox="1"/>
            <p:nvPr/>
          </p:nvSpPr>
          <p:spPr>
            <a:xfrm>
              <a:off x="3360686" y="2862091"/>
              <a:ext cx="3055169" cy="1833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Arial"/>
                <a:buNone/>
              </a:pPr>
              <a:r>
                <a:rPr lang="es-ES" sz="3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Circunferencia escrotal</a:t>
              </a:r>
              <a:endParaRPr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6721372" y="2862091"/>
              <a:ext cx="3055169" cy="1833101"/>
            </a:xfrm>
            <a:prstGeom prst="rect">
              <a:avLst/>
            </a:prstGeom>
            <a:solidFill>
              <a:srgbClr val="EFAB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1"/>
            <p:cNvSpPr txBox="1"/>
            <p:nvPr/>
          </p:nvSpPr>
          <p:spPr>
            <a:xfrm>
              <a:off x="6721372" y="2862091"/>
              <a:ext cx="3055169" cy="1833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Arial"/>
                <a:buNone/>
              </a:pPr>
              <a:r>
                <a:rPr lang="es-ES" sz="3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Termografía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Datos meteorológicos</a:t>
            </a:r>
            <a:endParaRPr/>
          </a:p>
        </p:txBody>
      </p:sp>
      <p:grpSp>
        <p:nvGrpSpPr>
          <p:cNvPr id="454" name="Google Shape;454;p22"/>
          <p:cNvGrpSpPr/>
          <p:nvPr/>
        </p:nvGrpSpPr>
        <p:grpSpPr>
          <a:xfrm>
            <a:off x="1207729" y="1934751"/>
            <a:ext cx="9776541" cy="3971719"/>
            <a:chOff x="0" y="723473"/>
            <a:chExt cx="9776541" cy="3971719"/>
          </a:xfrm>
        </p:grpSpPr>
        <p:sp>
          <p:nvSpPr>
            <p:cNvPr id="455" name="Google Shape;455;p22"/>
            <p:cNvSpPr/>
            <p:nvPr/>
          </p:nvSpPr>
          <p:spPr>
            <a:xfrm>
              <a:off x="0" y="723473"/>
              <a:ext cx="3055169" cy="1833101"/>
            </a:xfrm>
            <a:prstGeom prst="rect">
              <a:avLst/>
            </a:prstGeom>
            <a:gradFill>
              <a:gsLst>
                <a:gs pos="0">
                  <a:srgbClr val="B5674B"/>
                </a:gs>
                <a:gs pos="50000">
                  <a:srgbClr val="B04E19"/>
                </a:gs>
                <a:gs pos="100000">
                  <a:srgbClr val="A1421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2"/>
            <p:cNvSpPr txBox="1"/>
            <p:nvPr/>
          </p:nvSpPr>
          <p:spPr>
            <a:xfrm>
              <a:off x="0" y="723473"/>
              <a:ext cx="3055169" cy="1833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200" lIns="156200" spcFirstLastPara="1" rIns="156200" wrap="square" tIns="15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100"/>
                <a:buFont typeface="Arial"/>
                <a:buNone/>
              </a:pPr>
              <a:r>
                <a:rPr lang="es-ES" sz="4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Velocidad del viento</a:t>
              </a:r>
              <a:endParaRPr/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3360686" y="723473"/>
              <a:ext cx="3055169" cy="1833101"/>
            </a:xfrm>
            <a:prstGeom prst="rect">
              <a:avLst/>
            </a:prstGeom>
            <a:gradFill>
              <a:gsLst>
                <a:gs pos="0">
                  <a:srgbClr val="E08566"/>
                </a:gs>
                <a:gs pos="50000">
                  <a:srgbClr val="E37145"/>
                </a:gs>
                <a:gs pos="100000">
                  <a:srgbClr val="D0613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2"/>
            <p:cNvSpPr txBox="1"/>
            <p:nvPr/>
          </p:nvSpPr>
          <p:spPr>
            <a:xfrm>
              <a:off x="3360686" y="723473"/>
              <a:ext cx="3055169" cy="1833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200" lIns="156200" spcFirstLastPara="1" rIns="156200" wrap="square" tIns="15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100"/>
                <a:buFont typeface="Arial"/>
                <a:buNone/>
              </a:pPr>
              <a:r>
                <a:rPr lang="es-ES" sz="4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Tª del aire</a:t>
              </a:r>
              <a:endParaRPr/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6721372" y="723473"/>
              <a:ext cx="3055169" cy="1833101"/>
            </a:xfrm>
            <a:prstGeom prst="rect">
              <a:avLst/>
            </a:prstGeom>
            <a:gradFill>
              <a:gsLst>
                <a:gs pos="0">
                  <a:srgbClr val="F0B9A8"/>
                </a:gs>
                <a:gs pos="50000">
                  <a:srgbClr val="F0AC99"/>
                </a:gs>
                <a:gs pos="100000">
                  <a:srgbClr val="D9958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2"/>
            <p:cNvSpPr txBox="1"/>
            <p:nvPr/>
          </p:nvSpPr>
          <p:spPr>
            <a:xfrm>
              <a:off x="6721372" y="723473"/>
              <a:ext cx="3055169" cy="1833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200" lIns="156200" spcFirstLastPara="1" rIns="156200" wrap="square" tIns="15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100"/>
                <a:buFont typeface="Arial"/>
                <a:buNone/>
              </a:pPr>
              <a:r>
                <a:rPr lang="es-ES" sz="4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Presión barométrica</a:t>
              </a:r>
              <a:endParaRPr/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1680343" y="2862091"/>
              <a:ext cx="3055169" cy="1833101"/>
            </a:xfrm>
            <a:prstGeom prst="rect">
              <a:avLst/>
            </a:prstGeom>
            <a:gradFill>
              <a:gsLst>
                <a:gs pos="0">
                  <a:srgbClr val="F0B9A8"/>
                </a:gs>
                <a:gs pos="50000">
                  <a:srgbClr val="F0AC99"/>
                </a:gs>
                <a:gs pos="100000">
                  <a:srgbClr val="D9958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2"/>
            <p:cNvSpPr txBox="1"/>
            <p:nvPr/>
          </p:nvSpPr>
          <p:spPr>
            <a:xfrm>
              <a:off x="1680343" y="2862091"/>
              <a:ext cx="3055169" cy="1833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200" lIns="156200" spcFirstLastPara="1" rIns="156200" wrap="square" tIns="15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100"/>
                <a:buFont typeface="Arial"/>
                <a:buNone/>
              </a:pPr>
              <a:r>
                <a:rPr lang="es-ES" sz="4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Humedad relativa</a:t>
              </a: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5041029" y="2862091"/>
              <a:ext cx="3055169" cy="1833101"/>
            </a:xfrm>
            <a:prstGeom prst="rect">
              <a:avLst/>
            </a:prstGeom>
            <a:gradFill>
              <a:gsLst>
                <a:gs pos="0">
                  <a:srgbClr val="E08566"/>
                </a:gs>
                <a:gs pos="50000">
                  <a:srgbClr val="E37145"/>
                </a:gs>
                <a:gs pos="100000">
                  <a:srgbClr val="D0613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2"/>
            <p:cNvSpPr txBox="1"/>
            <p:nvPr/>
          </p:nvSpPr>
          <p:spPr>
            <a:xfrm>
              <a:off x="5041029" y="2862091"/>
              <a:ext cx="3055169" cy="1833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6200" lIns="156200" spcFirstLastPara="1" rIns="156200" wrap="square" tIns="15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100"/>
                <a:buFont typeface="Arial"/>
                <a:buNone/>
              </a:pPr>
              <a:r>
                <a:rPr lang="es-ES" sz="4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Altitud</a:t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Comportamiento</a:t>
            </a:r>
            <a:endParaRPr/>
          </a:p>
        </p:txBody>
      </p:sp>
      <p:grpSp>
        <p:nvGrpSpPr>
          <p:cNvPr id="470" name="Google Shape;470;p23"/>
          <p:cNvGrpSpPr/>
          <p:nvPr/>
        </p:nvGrpSpPr>
        <p:grpSpPr>
          <a:xfrm>
            <a:off x="216688" y="2053827"/>
            <a:ext cx="11758622" cy="1679803"/>
            <a:chOff x="3446" y="682227"/>
            <a:chExt cx="11758622" cy="1679803"/>
          </a:xfrm>
        </p:grpSpPr>
        <p:sp>
          <p:nvSpPr>
            <p:cNvPr id="471" name="Google Shape;471;p23"/>
            <p:cNvSpPr/>
            <p:nvPr/>
          </p:nvSpPr>
          <p:spPr>
            <a:xfrm>
              <a:off x="3446" y="682227"/>
              <a:ext cx="4199507" cy="1679803"/>
            </a:xfrm>
            <a:prstGeom prst="chevron">
              <a:avLst>
                <a:gd fmla="val 50000" name="adj"/>
              </a:avLst>
            </a:prstGeom>
            <a:solidFill>
              <a:srgbClr val="D1652B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3"/>
            <p:cNvSpPr txBox="1"/>
            <p:nvPr/>
          </p:nvSpPr>
          <p:spPr>
            <a:xfrm>
              <a:off x="843348" y="682227"/>
              <a:ext cx="2519704" cy="1679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325" lIns="112000" spcFirstLastPara="1" rIns="37325" wrap="square" tIns="37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Arial"/>
                <a:buNone/>
              </a:pPr>
              <a:r>
                <a:rPr lang="es-ES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Prueba de agrupamiento</a:t>
              </a: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3783004" y="682227"/>
              <a:ext cx="4199507" cy="1679803"/>
            </a:xfrm>
            <a:prstGeom prst="chevron">
              <a:avLst>
                <a:gd fmla="val 50000" name="adj"/>
              </a:avLst>
            </a:prstGeom>
            <a:solidFill>
              <a:srgbClr val="E2845F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3"/>
            <p:cNvSpPr txBox="1"/>
            <p:nvPr/>
          </p:nvSpPr>
          <p:spPr>
            <a:xfrm>
              <a:off x="4622906" y="682227"/>
              <a:ext cx="2519704" cy="1679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325" lIns="112000" spcFirstLastPara="1" rIns="37325" wrap="square" tIns="37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Arial"/>
                <a:buNone/>
              </a:pPr>
              <a:r>
                <a:rPr lang="es-ES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Toma de decisiones grupales: Estímulo visual</a:t>
              </a: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7562561" y="682227"/>
              <a:ext cx="4199507" cy="1679803"/>
            </a:xfrm>
            <a:prstGeom prst="chevron">
              <a:avLst>
                <a:gd fmla="val 50000" name="adj"/>
              </a:avLst>
            </a:prstGeom>
            <a:solidFill>
              <a:srgbClr val="EFAB97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3"/>
            <p:cNvSpPr txBox="1"/>
            <p:nvPr/>
          </p:nvSpPr>
          <p:spPr>
            <a:xfrm>
              <a:off x="8402463" y="682227"/>
              <a:ext cx="2519704" cy="16798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50" lIns="128000" spcFirstLastPara="1" rIns="42650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lang="es-ES" sz="3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Estímulo sonoro</a:t>
              </a:r>
              <a:endParaRPr/>
            </a:p>
          </p:txBody>
        </p:sp>
      </p:grpSp>
      <p:sp>
        <p:nvSpPr>
          <p:cNvPr id="477" name="Google Shape;477;p23"/>
          <p:cNvSpPr txBox="1"/>
          <p:nvPr/>
        </p:nvSpPr>
        <p:spPr>
          <a:xfrm>
            <a:off x="434162" y="3916740"/>
            <a:ext cx="326596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Tiempo que tardan en agruparse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Distancia entre individuos</a:t>
            </a:r>
            <a:endParaRPr/>
          </a:p>
        </p:txBody>
      </p:sp>
      <p:sp>
        <p:nvSpPr>
          <p:cNvPr id="478" name="Google Shape;478;p23"/>
          <p:cNvSpPr txBox="1"/>
          <p:nvPr/>
        </p:nvSpPr>
        <p:spPr>
          <a:xfrm>
            <a:off x="4020879" y="3916740"/>
            <a:ext cx="326596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Siguen a una líder o se dispersan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Tiempo que tarda el grupo en tomar una decisión o dispersarse</a:t>
            </a:r>
            <a:endParaRPr/>
          </a:p>
        </p:txBody>
      </p:sp>
      <p:sp>
        <p:nvSpPr>
          <p:cNvPr id="479" name="Google Shape;479;p23"/>
          <p:cNvSpPr txBox="1"/>
          <p:nvPr/>
        </p:nvSpPr>
        <p:spPr>
          <a:xfrm>
            <a:off x="7859231" y="3914805"/>
            <a:ext cx="3265968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Tiempo que tardan en acercarse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Exploran individual o en grupo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Tiempo que tardan en adaptarse o ignorar el estímulo</a:t>
            </a:r>
            <a:endParaRPr/>
          </a:p>
        </p:txBody>
      </p:sp>
      <p:pic>
        <p:nvPicPr>
          <p:cNvPr descr="Iconos gratuitos de Observación diseñados por Freepik" id="480" name="Google Shape;48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632" y="1580593"/>
            <a:ext cx="1313136" cy="1313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queña Bola De Color Pelota Bola De Dibujos Animados Colorido PNG ,dibujos  Pelota De Playa Clipart, Lanzar El Balón, Jugando PNG y PSD para Descargar  Gratis | Pngtree" id="481" name="Google Shape;481;p23"/>
          <p:cNvPicPr preferRelativeResize="0"/>
          <p:nvPr/>
        </p:nvPicPr>
        <p:blipFill rotWithShape="1">
          <a:blip r:embed="rId4">
            <a:alphaModFix/>
          </a:blip>
          <a:srcRect b="20861" l="16063" r="21309" t="13257"/>
          <a:stretch/>
        </p:blipFill>
        <p:spPr>
          <a:xfrm>
            <a:off x="4020879" y="1690688"/>
            <a:ext cx="1063256" cy="1118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o de color de walkie talkie. radio de la policía. ilustración vectorial  aislada 4333067 Vector en Vecteezy" id="482" name="Google Shape;482;p23"/>
          <p:cNvPicPr preferRelativeResize="0"/>
          <p:nvPr/>
        </p:nvPicPr>
        <p:blipFill rotWithShape="1">
          <a:blip r:embed="rId5">
            <a:alphaModFix/>
          </a:blip>
          <a:srcRect b="11236" l="30974" r="8301" t="12060"/>
          <a:stretch/>
        </p:blipFill>
        <p:spPr>
          <a:xfrm>
            <a:off x="8006738" y="1423222"/>
            <a:ext cx="1049416" cy="1325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4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a Oveja Lojeña Ecológica - GOinsitu" id="488" name="Google Shape;488;p24"/>
          <p:cNvPicPr preferRelativeResize="0"/>
          <p:nvPr/>
        </p:nvPicPr>
        <p:blipFill rotWithShape="1">
          <a:blip r:embed="rId3">
            <a:alphaModFix amt="50000"/>
          </a:blip>
          <a:srcRect b="0" l="0" r="0"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24"/>
          <p:cNvSpPr txBox="1"/>
          <p:nvPr>
            <p:ph type="title"/>
          </p:nvPr>
        </p:nvSpPr>
        <p:spPr>
          <a:xfrm>
            <a:off x="1524000" y="2923952"/>
            <a:ext cx="9144000" cy="10989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s-ES" sz="5400">
                <a:latin typeface="Arial"/>
                <a:ea typeface="Arial"/>
                <a:cs typeface="Arial"/>
                <a:sym typeface="Arial"/>
              </a:rPr>
              <a:t>Gracias por su atención</a:t>
            </a:r>
            <a:endParaRPr sz="5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aca de pie sobre superficie terrosa&#10;&#10;Descripción generada automáticamente con confianza baja" id="119" name="Google Shape;119;p3"/>
          <p:cNvPicPr preferRelativeResize="0"/>
          <p:nvPr/>
        </p:nvPicPr>
        <p:blipFill rotWithShape="1">
          <a:blip r:embed="rId3">
            <a:alphaModFix/>
          </a:blip>
          <a:srcRect b="5435" l="0" r="0" t="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>
            <p:ph type="title"/>
          </p:nvPr>
        </p:nvSpPr>
        <p:spPr>
          <a:xfrm>
            <a:off x="838200" y="365125"/>
            <a:ext cx="3822189" cy="1899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4000">
                <a:latin typeface="Arial"/>
                <a:ea typeface="Arial"/>
                <a:cs typeface="Arial"/>
                <a:sym typeface="Arial"/>
              </a:rPr>
              <a:t>Protocolo de selección animal</a:t>
            </a:r>
            <a:endParaRPr/>
          </a:p>
        </p:txBody>
      </p:sp>
      <p:grpSp>
        <p:nvGrpSpPr>
          <p:cNvPr id="122" name="Google Shape;122;p3"/>
          <p:cNvGrpSpPr/>
          <p:nvPr/>
        </p:nvGrpSpPr>
        <p:grpSpPr>
          <a:xfrm>
            <a:off x="306604" y="2434201"/>
            <a:ext cx="8441891" cy="3742762"/>
            <a:chOff x="1804" y="0"/>
            <a:chExt cx="8441891" cy="3742762"/>
          </a:xfrm>
        </p:grpSpPr>
        <p:sp>
          <p:nvSpPr>
            <p:cNvPr id="123" name="Google Shape;123;p3"/>
            <p:cNvSpPr/>
            <p:nvPr/>
          </p:nvSpPr>
          <p:spPr>
            <a:xfrm>
              <a:off x="633412" y="0"/>
              <a:ext cx="7178675" cy="3742762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6D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804" y="1122828"/>
              <a:ext cx="2030832" cy="1497104"/>
            </a:xfrm>
            <a:prstGeom prst="roundRect">
              <a:avLst>
                <a:gd fmla="val 16667" name="adj"/>
              </a:avLst>
            </a:prstGeom>
            <a:solidFill>
              <a:srgbClr val="D1652B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74887" y="1195911"/>
              <a:ext cx="1884666" cy="1350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r>
                <a:rPr b="0" i="0" lang="es-ES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Animales fundadores</a:t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138823" y="1122828"/>
              <a:ext cx="2030832" cy="1497104"/>
            </a:xfrm>
            <a:prstGeom prst="roundRect">
              <a:avLst>
                <a:gd fmla="val 16667" name="adj"/>
              </a:avLst>
            </a:prstGeom>
            <a:solidFill>
              <a:srgbClr val="DD794D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2211906" y="1195911"/>
              <a:ext cx="1884666" cy="1350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r>
                <a:rPr b="0" i="0" lang="es-ES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Grupos familiares</a:t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275843" y="1122828"/>
              <a:ext cx="2030832" cy="1497104"/>
            </a:xfrm>
            <a:prstGeom prst="roundRect">
              <a:avLst>
                <a:gd fmla="val 16667" name="adj"/>
              </a:avLst>
            </a:prstGeom>
            <a:solidFill>
              <a:srgbClr val="E7907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 txBox="1"/>
            <p:nvPr/>
          </p:nvSpPr>
          <p:spPr>
            <a:xfrm>
              <a:off x="4348926" y="1195911"/>
              <a:ext cx="1884666" cy="1350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r>
                <a:rPr b="0" i="0" lang="es-ES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Grupos de edad</a:t>
              </a: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6412863" y="1122828"/>
              <a:ext cx="2030832" cy="1497104"/>
            </a:xfrm>
            <a:prstGeom prst="roundRect">
              <a:avLst>
                <a:gd fmla="val 16667" name="adj"/>
              </a:avLst>
            </a:prstGeom>
            <a:solidFill>
              <a:srgbClr val="EFAB97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6485946" y="1195911"/>
              <a:ext cx="1884666" cy="13509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Arial"/>
                <a:buNone/>
              </a:pPr>
              <a:r>
                <a:rPr b="0" i="0" lang="es-ES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Grupos de altitud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Animales fundadores</a:t>
            </a:r>
            <a:endParaRPr/>
          </a:p>
        </p:txBody>
      </p:sp>
      <p:grpSp>
        <p:nvGrpSpPr>
          <p:cNvPr id="137" name="Google Shape;137;p4"/>
          <p:cNvGrpSpPr/>
          <p:nvPr/>
        </p:nvGrpSpPr>
        <p:grpSpPr>
          <a:xfrm>
            <a:off x="1652784" y="2389236"/>
            <a:ext cx="8886429" cy="2413073"/>
            <a:chOff x="2604" y="1690565"/>
            <a:chExt cx="8886429" cy="2413073"/>
          </a:xfrm>
        </p:grpSpPr>
        <p:sp>
          <p:nvSpPr>
            <p:cNvPr id="138" name="Google Shape;138;p4"/>
            <p:cNvSpPr/>
            <p:nvPr/>
          </p:nvSpPr>
          <p:spPr>
            <a:xfrm>
              <a:off x="2604" y="1690565"/>
              <a:ext cx="5227311" cy="2413073"/>
            </a:xfrm>
            <a:prstGeom prst="chevron">
              <a:avLst>
                <a:gd fmla="val 50000" name="adj"/>
              </a:avLst>
            </a:prstGeom>
            <a:solidFill>
              <a:srgbClr val="AA512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1209141" y="1690565"/>
              <a:ext cx="2814238" cy="2413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125" lIns="48250" spcFirstLastPara="1" rIns="0" wrap="square" tIns="24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Arial"/>
                <a:buNone/>
              </a:pPr>
              <a:r>
                <a:rPr b="0" i="0" lang="es-ES" sz="3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Animales activos como sementales en 2012 </a:t>
              </a:r>
              <a:endParaRPr b="0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4550365" y="2029368"/>
              <a:ext cx="4338668" cy="1735467"/>
            </a:xfrm>
            <a:prstGeom prst="chevron">
              <a:avLst>
                <a:gd fmla="val 50000" name="adj"/>
              </a:avLst>
            </a:prstGeom>
            <a:solidFill>
              <a:srgbClr val="F3C0B3">
                <a:alpha val="89803"/>
              </a:srgbClr>
            </a:solidFill>
            <a:ln cap="flat" cmpd="sng" w="19050">
              <a:solidFill>
                <a:srgbClr val="F3C0B3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5418099" y="2029368"/>
              <a:ext cx="2603201" cy="1735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53325" spcFirstLastPara="1" rIns="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Arial"/>
                <a:buNone/>
              </a:pPr>
              <a:r>
                <a:rPr b="0" i="0" lang="es-ES" sz="4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87 sementales</a:t>
              </a:r>
              <a:endPara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La cara de una oveja&#10;&#10;Descripción generada automáticamente" id="142" name="Google Shape;142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0" y="-976227"/>
            <a:ext cx="12192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Grupos familiares</a:t>
            </a:r>
            <a:endParaRPr/>
          </a:p>
        </p:txBody>
      </p:sp>
      <p:grpSp>
        <p:nvGrpSpPr>
          <p:cNvPr id="148" name="Google Shape;148;p5"/>
          <p:cNvGrpSpPr/>
          <p:nvPr/>
        </p:nvGrpSpPr>
        <p:grpSpPr>
          <a:xfrm>
            <a:off x="4288169" y="1591904"/>
            <a:ext cx="7682270" cy="4584835"/>
            <a:chOff x="0" y="0"/>
            <a:chExt cx="7682270" cy="4584835"/>
          </a:xfrm>
        </p:grpSpPr>
        <p:sp>
          <p:nvSpPr>
            <p:cNvPr id="149" name="Google Shape;149;p5"/>
            <p:cNvSpPr/>
            <p:nvPr/>
          </p:nvSpPr>
          <p:spPr>
            <a:xfrm>
              <a:off x="0" y="0"/>
              <a:ext cx="6145816" cy="100866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EC8154">
                    <a:alpha val="89803"/>
                  </a:srgbClr>
                </a:gs>
                <a:gs pos="50000">
                  <a:srgbClr val="F16E27">
                    <a:alpha val="89803"/>
                  </a:srgbClr>
                </a:gs>
                <a:gs pos="100000">
                  <a:srgbClr val="DF5D18">
                    <a:alpha val="89803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29543" y="29543"/>
              <a:ext cx="4972157" cy="949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Arial"/>
                <a:buNone/>
              </a:pPr>
              <a:r>
                <a:rPr b="0" i="0" lang="es-ES" sz="3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Animales fundadores</a:t>
              </a: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14712" y="1192057"/>
              <a:ext cx="6145816" cy="100866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EC8154">
                    <a:alpha val="76862"/>
                  </a:srgbClr>
                </a:gs>
                <a:gs pos="50000">
                  <a:srgbClr val="F16E27">
                    <a:alpha val="76862"/>
                  </a:srgbClr>
                </a:gs>
                <a:gs pos="100000">
                  <a:srgbClr val="DF5D18">
                    <a:alpha val="76862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 txBox="1"/>
            <p:nvPr/>
          </p:nvSpPr>
          <p:spPr>
            <a:xfrm>
              <a:off x="544255" y="1221600"/>
              <a:ext cx="4916387" cy="949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Arial"/>
                <a:buNone/>
              </a:pPr>
              <a:r>
                <a:rPr b="0" i="0" lang="es-ES" sz="3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Estudio del pedigrí</a:t>
              </a: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021742" y="2384114"/>
              <a:ext cx="6145816" cy="100866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EC8154">
                    <a:alpha val="63137"/>
                  </a:srgbClr>
                </a:gs>
                <a:gs pos="50000">
                  <a:srgbClr val="F16E27">
                    <a:alpha val="63137"/>
                  </a:srgbClr>
                </a:gs>
                <a:gs pos="100000">
                  <a:srgbClr val="DF5D18">
                    <a:alpha val="63137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5"/>
            <p:cNvSpPr txBox="1"/>
            <p:nvPr/>
          </p:nvSpPr>
          <p:spPr>
            <a:xfrm>
              <a:off x="1051285" y="2413657"/>
              <a:ext cx="4924069" cy="949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Arial"/>
                <a:buNone/>
              </a:pPr>
              <a:r>
                <a:rPr b="0" i="0" lang="es-ES" sz="3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79 grupos familiares</a:t>
              </a: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536454" y="3576172"/>
              <a:ext cx="6145816" cy="100866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EC8154">
                    <a:alpha val="49803"/>
                  </a:srgbClr>
                </a:gs>
                <a:gs pos="50000">
                  <a:srgbClr val="F16E27">
                    <a:alpha val="49803"/>
                  </a:srgbClr>
                </a:gs>
                <a:gs pos="100000">
                  <a:srgbClr val="DF5D18">
                    <a:alpha val="49803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 txBox="1"/>
            <p:nvPr/>
          </p:nvSpPr>
          <p:spPr>
            <a:xfrm>
              <a:off x="1565997" y="3605715"/>
              <a:ext cx="4916387" cy="949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300"/>
                <a:buFont typeface="Arial"/>
                <a:buNone/>
              </a:pPr>
              <a:r>
                <a:rPr b="0" i="0" lang="es-ES" sz="3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56 grupos familiares vivos</a:t>
              </a: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5490185" y="772544"/>
              <a:ext cx="655631" cy="655631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F6D4CC">
                <a:alpha val="89803"/>
              </a:srgbClr>
            </a:solidFill>
            <a:ln cap="flat" cmpd="sng" w="12700">
              <a:solidFill>
                <a:srgbClr val="F6D4CC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 txBox="1"/>
            <p:nvPr/>
          </p:nvSpPr>
          <p:spPr>
            <a:xfrm>
              <a:off x="5637702" y="772544"/>
              <a:ext cx="360597" cy="493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825" lIns="36825" spcFirstLastPara="1" rIns="36825" wrap="square" tIns="3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004897" y="1964602"/>
              <a:ext cx="655631" cy="655631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F6D4CC">
                <a:alpha val="69803"/>
              </a:srgbClr>
            </a:solidFill>
            <a:ln cap="flat" cmpd="sng" w="12700">
              <a:solidFill>
                <a:srgbClr val="F6D4CC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6152414" y="1964602"/>
              <a:ext cx="360597" cy="493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825" lIns="36825" spcFirstLastPara="1" rIns="36825" wrap="square" tIns="3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6511927" y="3156659"/>
              <a:ext cx="655631" cy="655631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F6D4CC">
                <a:alpha val="49803"/>
              </a:srgbClr>
            </a:solidFill>
            <a:ln cap="flat" cmpd="sng" w="12700">
              <a:solidFill>
                <a:srgbClr val="F6D4CC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6659444" y="3156659"/>
              <a:ext cx="360597" cy="493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825" lIns="36825" spcFirstLastPara="1" rIns="36825" wrap="square" tIns="3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" name="Google Shape;163;p5"/>
          <p:cNvSpPr/>
          <p:nvPr/>
        </p:nvSpPr>
        <p:spPr>
          <a:xfrm>
            <a:off x="838200" y="5521367"/>
            <a:ext cx="3574997" cy="78319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BF4F1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Grupo 0: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Genealogía desconocida</a:t>
            </a:r>
            <a:endParaRPr/>
          </a:p>
        </p:txBody>
      </p:sp>
      <p:pic>
        <p:nvPicPr>
          <p:cNvPr id="164" name="Google Shape;16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829232"/>
            <a:ext cx="3574998" cy="243686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Grupos de edad existentes en 2012</a:t>
            </a:r>
            <a:endParaRPr/>
          </a:p>
        </p:txBody>
      </p:sp>
      <p:sp>
        <p:nvSpPr>
          <p:cNvPr id="170" name="Google Shape;170;p6"/>
          <p:cNvSpPr txBox="1"/>
          <p:nvPr>
            <p:ph idx="1" type="body"/>
          </p:nvPr>
        </p:nvSpPr>
        <p:spPr>
          <a:xfrm>
            <a:off x="1020916" y="176020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Animales fallecidos </a:t>
            </a:r>
            <a:endParaRPr/>
          </a:p>
        </p:txBody>
      </p:sp>
      <p:grpSp>
        <p:nvGrpSpPr>
          <p:cNvPr id="171" name="Google Shape;171;p6"/>
          <p:cNvGrpSpPr/>
          <p:nvPr/>
        </p:nvGrpSpPr>
        <p:grpSpPr>
          <a:xfrm>
            <a:off x="991304" y="2723535"/>
            <a:ext cx="6351869" cy="2841522"/>
            <a:chOff x="335820" y="0"/>
            <a:chExt cx="6351869" cy="2841522"/>
          </a:xfrm>
        </p:grpSpPr>
        <p:sp>
          <p:nvSpPr>
            <p:cNvPr id="172" name="Google Shape;172;p6"/>
            <p:cNvSpPr/>
            <p:nvPr/>
          </p:nvSpPr>
          <p:spPr>
            <a:xfrm>
              <a:off x="335820" y="0"/>
              <a:ext cx="1818574" cy="1363931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D1652B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208951" y="0"/>
              <a:ext cx="3933165" cy="1363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2208951" y="0"/>
              <a:ext cx="3933165" cy="1363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spcFirstLastPara="1" rIns="17067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s-E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Animal más longevo: 146,73 meses</a:t>
              </a: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81392" y="1477591"/>
              <a:ext cx="1818574" cy="1363931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EFAB97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754524" y="1477591"/>
              <a:ext cx="3933165" cy="1363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6"/>
            <p:cNvSpPr txBox="1"/>
            <p:nvPr/>
          </p:nvSpPr>
          <p:spPr>
            <a:xfrm>
              <a:off x="2754524" y="1477591"/>
              <a:ext cx="3933165" cy="1363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spcFirstLastPara="1" rIns="17067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s-E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Animal menos longevo: 12,13 meses</a:t>
              </a:r>
              <a:endParaRPr/>
            </a:p>
          </p:txBody>
        </p:sp>
      </p:grpSp>
      <p:sp>
        <p:nvSpPr>
          <p:cNvPr id="178" name="Google Shape;178;p6"/>
          <p:cNvSpPr txBox="1"/>
          <p:nvPr/>
        </p:nvSpPr>
        <p:spPr>
          <a:xfrm>
            <a:off x="1392866" y="5827125"/>
            <a:ext cx="324796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Rango biológico: 134,6 meses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134,6/5=26,92</a:t>
            </a:r>
            <a:endParaRPr/>
          </a:p>
        </p:txBody>
      </p:sp>
      <p:grpSp>
        <p:nvGrpSpPr>
          <p:cNvPr id="179" name="Google Shape;179;p6"/>
          <p:cNvGrpSpPr/>
          <p:nvPr/>
        </p:nvGrpSpPr>
        <p:grpSpPr>
          <a:xfrm>
            <a:off x="7622599" y="1835189"/>
            <a:ext cx="3398401" cy="4193892"/>
            <a:chOff x="332799" y="0"/>
            <a:chExt cx="3398401" cy="4193892"/>
          </a:xfrm>
        </p:grpSpPr>
        <p:sp>
          <p:nvSpPr>
            <p:cNvPr id="180" name="Google Shape;180;p6"/>
            <p:cNvSpPr/>
            <p:nvPr/>
          </p:nvSpPr>
          <p:spPr>
            <a:xfrm>
              <a:off x="332799" y="718230"/>
              <a:ext cx="3398401" cy="399811"/>
            </a:xfrm>
            <a:prstGeom prst="rect">
              <a:avLst/>
            </a:prstGeom>
            <a:solidFill>
              <a:srgbClr val="D1652B"/>
            </a:solidFill>
            <a:ln cap="flat" cmpd="sng" w="19050">
              <a:solidFill>
                <a:srgbClr val="D165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332799" y="868383"/>
              <a:ext cx="249658" cy="24965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D165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332799" y="0"/>
              <a:ext cx="3398401" cy="718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6"/>
            <p:cNvSpPr txBox="1"/>
            <p:nvPr/>
          </p:nvSpPr>
          <p:spPr>
            <a:xfrm>
              <a:off x="332799" y="0"/>
              <a:ext cx="3398401" cy="718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975" lIns="70475" spcFirstLastPara="1" rIns="70475" wrap="square" tIns="469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00"/>
                <a:buFont typeface="Arial"/>
                <a:buNone/>
              </a:pPr>
              <a:r>
                <a:rPr b="0" i="0" lang="es-ES" sz="3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Grupos de edad</a:t>
              </a: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332799" y="1450330"/>
              <a:ext cx="249652" cy="24965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D165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570687" y="1284186"/>
              <a:ext cx="3160513" cy="581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6"/>
            <p:cNvSpPr txBox="1"/>
            <p:nvPr/>
          </p:nvSpPr>
          <p:spPr>
            <a:xfrm>
              <a:off x="570687" y="1284186"/>
              <a:ext cx="3160513" cy="581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s-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Grupo 1: 12,13 a 39,05</a:t>
              </a: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332799" y="2032271"/>
              <a:ext cx="249652" cy="24965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DA73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570687" y="1866127"/>
              <a:ext cx="3160513" cy="581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6"/>
            <p:cNvSpPr txBox="1"/>
            <p:nvPr/>
          </p:nvSpPr>
          <p:spPr>
            <a:xfrm>
              <a:off x="570687" y="1866127"/>
              <a:ext cx="3160513" cy="581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s-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Grupo 2: 39,06 a 65,98</a:t>
              </a: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332799" y="2614213"/>
              <a:ext cx="249652" cy="24965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E284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570687" y="2448068"/>
              <a:ext cx="3160513" cy="581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570687" y="2448068"/>
              <a:ext cx="3160513" cy="581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s-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Grupo 3: 65,99 a 92,91</a:t>
              </a: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332799" y="3196154"/>
              <a:ext cx="249652" cy="24965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E9967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570687" y="3030010"/>
              <a:ext cx="3160513" cy="581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6"/>
            <p:cNvSpPr txBox="1"/>
            <p:nvPr/>
          </p:nvSpPr>
          <p:spPr>
            <a:xfrm>
              <a:off x="570687" y="3030010"/>
              <a:ext cx="3160513" cy="581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s-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Grupo 4: 92,92 a 119,82</a:t>
              </a: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332799" y="3778095"/>
              <a:ext cx="249652" cy="24965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EFAB9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570687" y="3611951"/>
              <a:ext cx="3160513" cy="581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6"/>
            <p:cNvSpPr txBox="1"/>
            <p:nvPr/>
          </p:nvSpPr>
          <p:spPr>
            <a:xfrm>
              <a:off x="570687" y="3611951"/>
              <a:ext cx="3160513" cy="581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s-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Grupo 5: 119,83 a 146,75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Grupos de edad existentes en la actualidad</a:t>
            </a:r>
            <a:endParaRPr/>
          </a:p>
        </p:txBody>
      </p:sp>
      <p:sp>
        <p:nvSpPr>
          <p:cNvPr id="204" name="Google Shape;204;p7"/>
          <p:cNvSpPr txBox="1"/>
          <p:nvPr>
            <p:ph idx="1" type="body"/>
          </p:nvPr>
        </p:nvSpPr>
        <p:spPr>
          <a:xfrm>
            <a:off x="1020916" y="1760209"/>
            <a:ext cx="1123991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 sz="2400">
                <a:latin typeface="Arial"/>
                <a:ea typeface="Arial"/>
                <a:cs typeface="Arial"/>
                <a:sym typeface="Arial"/>
              </a:rPr>
              <a:t>Animales vivos de grupos familiares formados por 3 o más individuos</a:t>
            </a:r>
            <a:endParaRPr/>
          </a:p>
        </p:txBody>
      </p:sp>
      <p:grpSp>
        <p:nvGrpSpPr>
          <p:cNvPr id="205" name="Google Shape;205;p7"/>
          <p:cNvGrpSpPr/>
          <p:nvPr/>
        </p:nvGrpSpPr>
        <p:grpSpPr>
          <a:xfrm>
            <a:off x="1319963" y="2939844"/>
            <a:ext cx="6258266" cy="2841522"/>
            <a:chOff x="299047" y="0"/>
            <a:chExt cx="6258266" cy="2841522"/>
          </a:xfrm>
        </p:grpSpPr>
        <p:sp>
          <p:nvSpPr>
            <p:cNvPr id="206" name="Google Shape;206;p7"/>
            <p:cNvSpPr/>
            <p:nvPr/>
          </p:nvSpPr>
          <p:spPr>
            <a:xfrm>
              <a:off x="299047" y="0"/>
              <a:ext cx="1818574" cy="1363931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D1652B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2172179" y="0"/>
              <a:ext cx="3839562" cy="1363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7"/>
            <p:cNvSpPr txBox="1"/>
            <p:nvPr/>
          </p:nvSpPr>
          <p:spPr>
            <a:xfrm>
              <a:off x="2172179" y="0"/>
              <a:ext cx="3839562" cy="1363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spcFirstLastPara="1" rIns="17067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s-E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Animal más longevo: 83,18 meses</a:t>
              </a: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844619" y="1477591"/>
              <a:ext cx="1818574" cy="1363931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EFAB97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2717751" y="1477591"/>
              <a:ext cx="3839562" cy="1363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7"/>
            <p:cNvSpPr txBox="1"/>
            <p:nvPr/>
          </p:nvSpPr>
          <p:spPr>
            <a:xfrm>
              <a:off x="2717751" y="1477591"/>
              <a:ext cx="3839562" cy="1363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spcFirstLastPara="1" rIns="17067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s-E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Animal menos longevo: 48,41 meses</a:t>
              </a:r>
              <a:endParaRPr/>
            </a:p>
          </p:txBody>
        </p:sp>
      </p:grpSp>
      <p:sp>
        <p:nvSpPr>
          <p:cNvPr id="212" name="Google Shape;212;p7"/>
          <p:cNvSpPr txBox="1"/>
          <p:nvPr/>
        </p:nvSpPr>
        <p:spPr>
          <a:xfrm>
            <a:off x="8052620" y="3735823"/>
            <a:ext cx="269403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Rango biológico: 34,77 meses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Grupos de edad perdidos de 2012 a actualidad</a:t>
            </a:r>
            <a:endParaRPr/>
          </a:p>
        </p:txBody>
      </p:sp>
      <p:sp>
        <p:nvSpPr>
          <p:cNvPr id="218" name="Google Shape;218;p8"/>
          <p:cNvSpPr txBox="1"/>
          <p:nvPr>
            <p:ph idx="1" type="body"/>
          </p:nvPr>
        </p:nvSpPr>
        <p:spPr>
          <a:xfrm>
            <a:off x="1020916" y="1760209"/>
            <a:ext cx="1123991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 sz="2400">
                <a:latin typeface="Arial"/>
                <a:ea typeface="Arial"/>
                <a:cs typeface="Arial"/>
                <a:sym typeface="Arial"/>
              </a:rPr>
              <a:t>Animales vivos de grupos familiares formados por 3 o más individuos</a:t>
            </a:r>
            <a:endParaRPr/>
          </a:p>
        </p:txBody>
      </p:sp>
      <p:grpSp>
        <p:nvGrpSpPr>
          <p:cNvPr id="219" name="Google Shape;219;p8"/>
          <p:cNvGrpSpPr/>
          <p:nvPr/>
        </p:nvGrpSpPr>
        <p:grpSpPr>
          <a:xfrm>
            <a:off x="954531" y="2723535"/>
            <a:ext cx="6258266" cy="2841522"/>
            <a:chOff x="299047" y="0"/>
            <a:chExt cx="6258266" cy="2841522"/>
          </a:xfrm>
        </p:grpSpPr>
        <p:sp>
          <p:nvSpPr>
            <p:cNvPr id="220" name="Google Shape;220;p8"/>
            <p:cNvSpPr/>
            <p:nvPr/>
          </p:nvSpPr>
          <p:spPr>
            <a:xfrm>
              <a:off x="299047" y="0"/>
              <a:ext cx="1818574" cy="1363931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D1652B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2172179" y="0"/>
              <a:ext cx="3839562" cy="1363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8"/>
            <p:cNvSpPr txBox="1"/>
            <p:nvPr/>
          </p:nvSpPr>
          <p:spPr>
            <a:xfrm>
              <a:off x="2172179" y="0"/>
              <a:ext cx="3839562" cy="1363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spcFirstLastPara="1" rIns="17067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s-E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Animal más longevo: 83,18 meses</a:t>
              </a: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844619" y="1477591"/>
              <a:ext cx="1818574" cy="1363931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EFAB97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717751" y="1477591"/>
              <a:ext cx="3839562" cy="1363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8"/>
            <p:cNvSpPr txBox="1"/>
            <p:nvPr/>
          </p:nvSpPr>
          <p:spPr>
            <a:xfrm>
              <a:off x="2717751" y="1477591"/>
              <a:ext cx="3839562" cy="1363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spcFirstLastPara="1" rIns="17067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s-E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Animal menos longevo: 48,41 meses</a:t>
              </a:r>
              <a:endParaRPr/>
            </a:p>
          </p:txBody>
        </p:sp>
      </p:grpSp>
      <p:sp>
        <p:nvSpPr>
          <p:cNvPr id="226" name="Google Shape;226;p8"/>
          <p:cNvSpPr txBox="1"/>
          <p:nvPr/>
        </p:nvSpPr>
        <p:spPr>
          <a:xfrm>
            <a:off x="1435396" y="5981013"/>
            <a:ext cx="339798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Rango biológico: 34,77 meses</a:t>
            </a:r>
            <a:endParaRPr/>
          </a:p>
        </p:txBody>
      </p:sp>
      <p:grpSp>
        <p:nvGrpSpPr>
          <p:cNvPr id="227" name="Google Shape;227;p8"/>
          <p:cNvGrpSpPr/>
          <p:nvPr/>
        </p:nvGrpSpPr>
        <p:grpSpPr>
          <a:xfrm>
            <a:off x="7691425" y="2291497"/>
            <a:ext cx="3398401" cy="4193892"/>
            <a:chOff x="332799" y="0"/>
            <a:chExt cx="3398401" cy="4193892"/>
          </a:xfrm>
        </p:grpSpPr>
        <p:sp>
          <p:nvSpPr>
            <p:cNvPr id="228" name="Google Shape;228;p8"/>
            <p:cNvSpPr/>
            <p:nvPr/>
          </p:nvSpPr>
          <p:spPr>
            <a:xfrm>
              <a:off x="332799" y="718230"/>
              <a:ext cx="3398401" cy="399811"/>
            </a:xfrm>
            <a:prstGeom prst="rect">
              <a:avLst/>
            </a:prstGeom>
            <a:solidFill>
              <a:srgbClr val="D1652B"/>
            </a:solidFill>
            <a:ln cap="flat" cmpd="sng" w="19050">
              <a:solidFill>
                <a:srgbClr val="D165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332799" y="868383"/>
              <a:ext cx="249658" cy="24965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D165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332799" y="0"/>
              <a:ext cx="3398401" cy="718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8"/>
            <p:cNvSpPr txBox="1"/>
            <p:nvPr/>
          </p:nvSpPr>
          <p:spPr>
            <a:xfrm>
              <a:off x="332799" y="0"/>
              <a:ext cx="3398401" cy="718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975" lIns="70475" spcFirstLastPara="1" rIns="70475" wrap="square" tIns="469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00"/>
                <a:buFont typeface="Arial"/>
                <a:buNone/>
              </a:pPr>
              <a:r>
                <a:rPr b="0" i="0" lang="es-ES" sz="3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Grupos de edad</a:t>
              </a: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332799" y="1450330"/>
              <a:ext cx="249652" cy="24965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D165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70687" y="1284186"/>
              <a:ext cx="3160513" cy="581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8"/>
            <p:cNvSpPr txBox="1"/>
            <p:nvPr/>
          </p:nvSpPr>
          <p:spPr>
            <a:xfrm>
              <a:off x="570687" y="1284186"/>
              <a:ext cx="3160513" cy="581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s-E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Grupo 1: 12,13 a 39,05</a:t>
              </a: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332799" y="2032271"/>
              <a:ext cx="249652" cy="24965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DA73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70687" y="1866127"/>
              <a:ext cx="3160513" cy="581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8"/>
            <p:cNvSpPr txBox="1"/>
            <p:nvPr/>
          </p:nvSpPr>
          <p:spPr>
            <a:xfrm>
              <a:off x="570687" y="1866127"/>
              <a:ext cx="3160513" cy="581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s-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Grupo 2: 39,06 a 65,98</a:t>
              </a: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332799" y="2614213"/>
              <a:ext cx="249652" cy="24965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E284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70687" y="2448068"/>
              <a:ext cx="3160513" cy="581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8"/>
            <p:cNvSpPr txBox="1"/>
            <p:nvPr/>
          </p:nvSpPr>
          <p:spPr>
            <a:xfrm>
              <a:off x="570687" y="2448068"/>
              <a:ext cx="3160513" cy="581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s-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Grupo 3: 65,99 a 92,91</a:t>
              </a: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332799" y="3196154"/>
              <a:ext cx="249652" cy="249652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D165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70687" y="3030010"/>
              <a:ext cx="3160513" cy="581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8"/>
            <p:cNvSpPr txBox="1"/>
            <p:nvPr/>
          </p:nvSpPr>
          <p:spPr>
            <a:xfrm>
              <a:off x="570687" y="3030010"/>
              <a:ext cx="3160513" cy="581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s-E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Grupo 4: 92,92 a 119,82</a:t>
              </a: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332799" y="3778095"/>
              <a:ext cx="249652" cy="24965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BF4F1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70687" y="3611951"/>
              <a:ext cx="3160513" cy="581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8"/>
            <p:cNvSpPr txBox="1"/>
            <p:nvPr/>
          </p:nvSpPr>
          <p:spPr>
            <a:xfrm>
              <a:off x="570687" y="3611951"/>
              <a:ext cx="3160513" cy="581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s-E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Grupo 5: 119,83 a 146,75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Grupos de edad en la actualidad</a:t>
            </a:r>
            <a:endParaRPr/>
          </a:p>
        </p:txBody>
      </p:sp>
      <p:sp>
        <p:nvSpPr>
          <p:cNvPr id="252" name="Google Shape;252;p9"/>
          <p:cNvSpPr txBox="1"/>
          <p:nvPr>
            <p:ph idx="1" type="body"/>
          </p:nvPr>
        </p:nvSpPr>
        <p:spPr>
          <a:xfrm>
            <a:off x="1020916" y="1760209"/>
            <a:ext cx="1123991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ES" sz="2400">
                <a:latin typeface="Arial"/>
                <a:ea typeface="Arial"/>
                <a:cs typeface="Arial"/>
                <a:sym typeface="Arial"/>
              </a:rPr>
              <a:t>Animales vivos de grupos familiares formados por 3 o más individuos</a:t>
            </a:r>
            <a:endParaRPr/>
          </a:p>
        </p:txBody>
      </p:sp>
      <p:grpSp>
        <p:nvGrpSpPr>
          <p:cNvPr id="253" name="Google Shape;253;p9"/>
          <p:cNvGrpSpPr/>
          <p:nvPr/>
        </p:nvGrpSpPr>
        <p:grpSpPr>
          <a:xfrm>
            <a:off x="954531" y="2723535"/>
            <a:ext cx="6258266" cy="2841522"/>
            <a:chOff x="299047" y="0"/>
            <a:chExt cx="6258266" cy="2841522"/>
          </a:xfrm>
        </p:grpSpPr>
        <p:sp>
          <p:nvSpPr>
            <p:cNvPr id="254" name="Google Shape;254;p9"/>
            <p:cNvSpPr/>
            <p:nvPr/>
          </p:nvSpPr>
          <p:spPr>
            <a:xfrm>
              <a:off x="299047" y="0"/>
              <a:ext cx="1818574" cy="1363931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D1652B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2172179" y="0"/>
              <a:ext cx="3839562" cy="1363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9"/>
            <p:cNvSpPr txBox="1"/>
            <p:nvPr/>
          </p:nvSpPr>
          <p:spPr>
            <a:xfrm>
              <a:off x="2172179" y="0"/>
              <a:ext cx="3839562" cy="1363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spcFirstLastPara="1" rIns="17067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s-E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Animal más longevo: 83,18 meses</a:t>
              </a: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844619" y="1477591"/>
              <a:ext cx="1818574" cy="1363931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EFAB97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2717751" y="1477591"/>
              <a:ext cx="3839562" cy="1363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9"/>
            <p:cNvSpPr txBox="1"/>
            <p:nvPr/>
          </p:nvSpPr>
          <p:spPr>
            <a:xfrm>
              <a:off x="2717751" y="1477591"/>
              <a:ext cx="3839562" cy="1363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0675" lIns="170675" spcFirstLastPara="1" rIns="17067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s-E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Animal menos longevo: 48,41 meses</a:t>
              </a:r>
              <a:endParaRPr/>
            </a:p>
          </p:txBody>
        </p:sp>
      </p:grpSp>
      <p:sp>
        <p:nvSpPr>
          <p:cNvPr id="260" name="Google Shape;260;p9"/>
          <p:cNvSpPr txBox="1"/>
          <p:nvPr/>
        </p:nvSpPr>
        <p:spPr>
          <a:xfrm>
            <a:off x="1924494" y="5827125"/>
            <a:ext cx="319811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Rango biológico: 34,77 meses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34,77/2=17,385</a:t>
            </a:r>
            <a:endParaRPr/>
          </a:p>
        </p:txBody>
      </p:sp>
      <p:grpSp>
        <p:nvGrpSpPr>
          <p:cNvPr id="261" name="Google Shape;261;p9"/>
          <p:cNvGrpSpPr/>
          <p:nvPr/>
        </p:nvGrpSpPr>
        <p:grpSpPr>
          <a:xfrm>
            <a:off x="7208760" y="2495672"/>
            <a:ext cx="4326038" cy="3116299"/>
            <a:chOff x="1716" y="0"/>
            <a:chExt cx="4326038" cy="3116299"/>
          </a:xfrm>
        </p:grpSpPr>
        <p:sp>
          <p:nvSpPr>
            <p:cNvPr id="262" name="Google Shape;262;p9"/>
            <p:cNvSpPr/>
            <p:nvPr/>
          </p:nvSpPr>
          <p:spPr>
            <a:xfrm>
              <a:off x="1716" y="914280"/>
              <a:ext cx="4326038" cy="508945"/>
            </a:xfrm>
            <a:prstGeom prst="rect">
              <a:avLst/>
            </a:prstGeom>
            <a:solidFill>
              <a:srgbClr val="D1652B"/>
            </a:solidFill>
            <a:ln cap="flat" cmpd="sng" w="19050">
              <a:solidFill>
                <a:srgbClr val="D165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1716" y="1105419"/>
              <a:ext cx="317806" cy="317806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D165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1716" y="0"/>
              <a:ext cx="4326038" cy="914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9"/>
            <p:cNvSpPr txBox="1"/>
            <p:nvPr/>
          </p:nvSpPr>
          <p:spPr>
            <a:xfrm>
              <a:off x="1716" y="0"/>
              <a:ext cx="4326038" cy="914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675" lIns="89525" spcFirstLastPara="1" rIns="89525" wrap="square" tIns="59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700"/>
                <a:buFont typeface="Arial"/>
                <a:buNone/>
              </a:pPr>
              <a:r>
                <a:rPr b="0" i="0" lang="es-ES" sz="4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Grupos de edad</a:t>
              </a: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1716" y="1846216"/>
              <a:ext cx="317798" cy="317798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D165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304539" y="1634721"/>
              <a:ext cx="4023215" cy="740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9"/>
            <p:cNvSpPr txBox="1"/>
            <p:nvPr/>
          </p:nvSpPr>
          <p:spPr>
            <a:xfrm>
              <a:off x="304539" y="1634721"/>
              <a:ext cx="4023215" cy="740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s-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Grupo 1: 48,41 a 65,795 (</a:t>
              </a:r>
              <a:r>
                <a:rPr b="0" i="1" lang="es-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Baja longevidad</a:t>
              </a:r>
              <a:r>
                <a:rPr b="0" i="0" lang="es-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1716" y="2587006"/>
              <a:ext cx="317798" cy="317798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EFAB9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304539" y="2375510"/>
              <a:ext cx="4023215" cy="740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9"/>
            <p:cNvSpPr txBox="1"/>
            <p:nvPr/>
          </p:nvSpPr>
          <p:spPr>
            <a:xfrm>
              <a:off x="304539" y="2375510"/>
              <a:ext cx="4023215" cy="740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s-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Grupo 2: 65,796 a 83,18 (</a:t>
              </a:r>
              <a:r>
                <a:rPr b="0" i="1" lang="es-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Alta longevidad</a:t>
              </a:r>
              <a:r>
                <a:rPr b="0" i="0" lang="es-E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2024-11-22T07:55:59Z</dcterms:created>
  <dc:creator>Esther Díaz Ruiz</dc:creator>
</cp:coreProperties>
</file>