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38"/>
  </p:notesMasterIdLst>
  <p:sldIdLst>
    <p:sldId id="256" r:id="rId2"/>
    <p:sldId id="289" r:id="rId3"/>
    <p:sldId id="291" r:id="rId4"/>
    <p:sldId id="305" r:id="rId5"/>
    <p:sldId id="309" r:id="rId6"/>
    <p:sldId id="293" r:id="rId7"/>
    <p:sldId id="294" r:id="rId8"/>
    <p:sldId id="308" r:id="rId9"/>
    <p:sldId id="295" r:id="rId10"/>
    <p:sldId id="292" r:id="rId11"/>
    <p:sldId id="306" r:id="rId12"/>
    <p:sldId id="310" r:id="rId13"/>
    <p:sldId id="311" r:id="rId14"/>
    <p:sldId id="299" r:id="rId15"/>
    <p:sldId id="300" r:id="rId16"/>
    <p:sldId id="301" r:id="rId17"/>
    <p:sldId id="312" r:id="rId18"/>
    <p:sldId id="302" r:id="rId19"/>
    <p:sldId id="303" r:id="rId20"/>
    <p:sldId id="307" r:id="rId21"/>
    <p:sldId id="313" r:id="rId22"/>
    <p:sldId id="271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6" r:id="rId35"/>
    <p:sldId id="287" r:id="rId36"/>
    <p:sldId id="304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" autoAdjust="0"/>
    <p:restoredTop sz="86355" autoAdjust="0"/>
  </p:normalViewPr>
  <p:slideViewPr>
    <p:cSldViewPr>
      <p:cViewPr>
        <p:scale>
          <a:sx n="50" d="100"/>
          <a:sy n="50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2A03-30FF-4C49-B44A-5B82B13102CB}" type="datetimeFigureOut">
              <a:rPr lang="es-ES_tradnl" smtClean="0"/>
              <a:pPr/>
              <a:t>05/11/2014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45B19-F935-464E-B712-342CF215FAD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008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45B19-F935-464E-B712-342CF215FAD5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23335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598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356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830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925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481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252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4992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665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234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020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203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46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90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783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469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397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197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847CFC-816F-41D0-AAC0-9BF4FEBC753E}" type="datetimeFigureOut">
              <a:rPr lang="es-ES" smtClean="0"/>
              <a:pPr/>
              <a:t>05/11/2014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962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 noChangeArrowheads="1"/>
          </p:cNvSpPr>
          <p:nvPr>
            <p:ph type="ctrTitle"/>
          </p:nvPr>
        </p:nvSpPr>
        <p:spPr bwMode="auto">
          <a:xfrm>
            <a:off x="1475656" y="4318739"/>
            <a:ext cx="6264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i="1" cap="none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itchFamily="18" charset="0"/>
              </a:rPr>
              <a:t>Grupo </a:t>
            </a:r>
            <a:r>
              <a:rPr lang="es-ES" sz="2000" i="1" cap="none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itchFamily="18" charset="0"/>
              </a:rPr>
              <a:t>de </a:t>
            </a:r>
            <a:r>
              <a:rPr lang="es-ES" sz="2000" i="1" cap="none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itchFamily="18" charset="0"/>
              </a:rPr>
              <a:t>Investigación PAI-AGR-218 </a:t>
            </a:r>
            <a:endParaRPr lang="es-ES" sz="2000" i="1" cap="none" dirty="0">
              <a:ln w="952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skerville Old Face" pitchFamily="18" charset="0"/>
            </a:endParaRPr>
          </a:p>
          <a:p>
            <a:pPr algn="ctr"/>
            <a:r>
              <a:rPr lang="es-ES" sz="2000" i="1" cap="none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itchFamily="18" charset="0"/>
              </a:rPr>
              <a:t>Universidad </a:t>
            </a:r>
            <a:r>
              <a:rPr lang="es-ES" sz="2000" i="1" cap="none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itchFamily="18" charset="0"/>
              </a:rPr>
              <a:t>de Córdoba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1702356"/>
            <a:ext cx="6170763" cy="165463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_tradnl" sz="32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PROGRAMA DE SELECCIÓN DEL OVINO LOJEÑO</a:t>
            </a:r>
            <a:endParaRPr lang="es-ES_tradnl" sz="32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S_tradnl" sz="32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2014</a:t>
            </a:r>
            <a:endParaRPr lang="es-ES" sz="32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E:\My Dropbox\admi nueva\MEMBRETES Y MÁS\Logos\logouco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58525"/>
            <a:ext cx="1952375" cy="1133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979712" y="3933056"/>
            <a:ext cx="5256584" cy="36136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_tradnl" sz="1600" b="1" dirty="0">
                <a:ln/>
                <a:solidFill>
                  <a:schemeClr val="accent3"/>
                </a:solidFill>
                <a:latin typeface="Baskerville Old Face" panose="02020602080505020303" pitchFamily="18" charset="0"/>
              </a:rPr>
              <a:t>J. V. Delgado,  </a:t>
            </a:r>
            <a:r>
              <a:rPr lang="es-ES_tradnl" sz="1600" b="1" dirty="0" smtClean="0">
                <a:ln/>
                <a:solidFill>
                  <a:schemeClr val="accent3"/>
                </a:solidFill>
                <a:latin typeface="Baskerville Old Face" panose="02020602080505020303" pitchFamily="18" charset="0"/>
              </a:rPr>
              <a:t>M.M. </a:t>
            </a:r>
            <a:r>
              <a:rPr lang="es-ES_tradnl" sz="1600" b="1" dirty="0">
                <a:ln/>
                <a:solidFill>
                  <a:schemeClr val="accent3"/>
                </a:solidFill>
                <a:latin typeface="Baskerville Old Face" panose="02020602080505020303" pitchFamily="18" charset="0"/>
              </a:rPr>
              <a:t>Gómez y J.M. León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04"/>
          <a:stretch/>
        </p:blipFill>
        <p:spPr>
          <a:xfrm>
            <a:off x="179512" y="359072"/>
            <a:ext cx="2977236" cy="891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4"/>
          <p:cNvSpPr txBox="1">
            <a:spLocks noChangeArrowheads="1"/>
          </p:cNvSpPr>
          <p:nvPr/>
        </p:nvSpPr>
        <p:spPr>
          <a:xfrm>
            <a:off x="323528" y="332656"/>
            <a:ext cx="8352928" cy="5976664"/>
          </a:xfrm>
          <a:prstGeom prst="rect">
            <a:avLst/>
          </a:prstGeom>
          <a:noFill/>
          <a:ln/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2. Mejorar la capacidad de crecimiento de los corderos: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2.1. Peso a los 30 días (destete precoz)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2.2. Peso a los 45 días (destete)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2.3. Peso a los 75 días (sacrificio)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2.4. Ganancia media diaria 0-30 días (indicador de la capacidad </a:t>
            </a:r>
            <a:r>
              <a:rPr kumimoji="0" lang="es-ES_tradn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lactogénica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madre.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2.5. Ganancia media diaria 0-45 días (crecimiento en finca),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2.6. Ganancia media diaria 0­75 días (crecimiento hasta el sacrificio)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90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>
                <a:tab pos="0" algn="l"/>
              </a:tabLst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2" indent="-190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467544" y="1844824"/>
            <a:ext cx="8208912" cy="3717776"/>
          </a:xfrm>
          <a:prstGeom prst="rect">
            <a:avLst/>
          </a:prstGeom>
          <a:noFill/>
          <a:ln/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3. Mejora de la productividad numérica: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Criterio 3.1. Número de corderos nacidos por parto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4. Mejora de la longevidad productiva: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Criterio 4.1. Calificación lineal de los aplomos.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Criterio 4.2. Calificación lineal del complejo mamario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90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>
                <a:tab pos="0" algn="l"/>
              </a:tabLst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028700" marR="0" lvl="2" indent="-190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467544" y="1268760"/>
            <a:ext cx="8064896" cy="4392488"/>
          </a:xfrm>
          <a:prstGeom prst="rect">
            <a:avLst/>
          </a:prstGeom>
          <a:noFill/>
          <a:ln/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5. Mejora de la calidad de la carne y la canal: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5.1. Calificación lineal del carácter “</a:t>
            </a:r>
            <a:r>
              <a:rPr lang="es-ES_tradnl" sz="2800" b="1" dirty="0" smtClean="0"/>
              <a:t>ARMONÍA GENERAL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del cordero a la edad de sacrificio.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5.2. Calificación lineal de la longitud de la paleta del cordero a la edad de sacrificio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5.3. Calificación lineal de la longitud de la pierna del cordero a la edad de sacrificio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323528" y="1412776"/>
            <a:ext cx="8352928" cy="4248472"/>
          </a:xfrm>
          <a:prstGeom prst="rect">
            <a:avLst/>
          </a:prstGeom>
          <a:noFill/>
          <a:ln/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5. Mejora de la calidad de la carne y la canal: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5.4. Calificación lineal de la longitud corporal del cordero a la edad de sacrificio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5.5. Calificación lineal de la anchura posterior del cordero a la edad de sacrificio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 5.6. Calificación lineal de la anchura anterior del cordero a la edad de sacrificio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5"/>
          <p:cNvSpPr>
            <a:spLocks noChangeAspect="1" noChangeArrowheads="1"/>
          </p:cNvSpPr>
          <p:nvPr/>
        </p:nvSpPr>
        <p:spPr bwMode="auto">
          <a:xfrm>
            <a:off x="-684213" y="404813"/>
            <a:ext cx="10585451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14388" y="1409700"/>
            <a:ext cx="85582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3950" tIns="26975" rIns="53950" bIns="26975"/>
          <a:lstStyle/>
          <a:p>
            <a:endParaRPr lang="es-ES" sz="14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-330200" y="1982788"/>
            <a:ext cx="7054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3950" tIns="26975" rIns="53950" bIns="26975"/>
          <a:lstStyle/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s-ES" sz="14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-330200" y="2197100"/>
            <a:ext cx="59086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3950" tIns="26975" rIns="53950" bIns="26975"/>
          <a:lstStyle/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" sz="14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</a:t>
            </a:r>
            <a:endParaRPr lang="es-ES" sz="140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21013" y="2914650"/>
            <a:ext cx="502761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3950" tIns="26975" rIns="53950" bIns="26975"/>
          <a:lstStyle/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s-ES" sz="140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96850" y="2054225"/>
            <a:ext cx="829151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3950" tIns="26975" rIns="53950" bIns="26975"/>
          <a:lstStyle/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1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s-ES" sz="140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74650" y="1120775"/>
            <a:ext cx="8556625" cy="53784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53950" tIns="26975" rIns="53950" bIns="26975"/>
          <a:lstStyle/>
          <a:p>
            <a:endParaRPr lang="es-ES" sz="140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924300" y="1751013"/>
            <a:ext cx="7524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001713" y="1449388"/>
            <a:ext cx="2193925" cy="4841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53950" tIns="26975" rIns="53950" bIns="26975"/>
          <a:lstStyle/>
          <a:p>
            <a:endParaRPr lang="es-ES" sz="1400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1733550" y="1481138"/>
            <a:ext cx="82708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Núcleo </a:t>
            </a:r>
            <a:endParaRPr lang="es-ES" sz="1400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1955800" y="1625600"/>
            <a:ext cx="381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de </a:t>
            </a:r>
            <a:endParaRPr lang="es-ES" sz="1400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666875" y="1768475"/>
            <a:ext cx="9588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selección</a:t>
            </a:r>
            <a:endParaRPr lang="es-ES" sz="1400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5497513" y="1449388"/>
            <a:ext cx="2195512" cy="4841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446713" y="1554163"/>
            <a:ext cx="241141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  Madres de candidatos </a:t>
            </a:r>
            <a:endParaRPr lang="es-ES" sz="1400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743575" y="1697038"/>
            <a:ext cx="1809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a futuro semental</a:t>
            </a:r>
            <a:endParaRPr lang="es-ES" sz="140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00400" y="1638300"/>
            <a:ext cx="2290763" cy="60325"/>
            <a:chOff x="2114" y="825"/>
            <a:chExt cx="1246" cy="42"/>
          </a:xfrm>
        </p:grpSpPr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2114" y="846"/>
              <a:ext cx="11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3265" y="825"/>
              <a:ext cx="95" cy="42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90" y="41"/>
                </a:cxn>
                <a:cxn ang="0">
                  <a:pos x="0" y="0"/>
                </a:cxn>
                <a:cxn ang="0">
                  <a:pos x="59" y="41"/>
                </a:cxn>
                <a:cxn ang="0">
                  <a:pos x="0" y="83"/>
                </a:cxn>
              </a:cxnLst>
              <a:rect l="0" t="0" r="r" b="b"/>
              <a:pathLst>
                <a:path w="190" h="83">
                  <a:moveTo>
                    <a:pt x="0" y="83"/>
                  </a:moveTo>
                  <a:lnTo>
                    <a:pt x="190" y="41"/>
                  </a:lnTo>
                  <a:lnTo>
                    <a:pt x="0" y="0"/>
                  </a:lnTo>
                  <a:lnTo>
                    <a:pt x="59" y="4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001713" y="1939925"/>
            <a:ext cx="2193925" cy="1685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993775" y="2736850"/>
            <a:ext cx="220662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543050" y="2149475"/>
            <a:ext cx="2095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1485900" y="2111375"/>
            <a:ext cx="12049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1587500" y="2144713"/>
            <a:ext cx="11033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Segundo </a:t>
            </a:r>
            <a:endParaRPr lang="es-ES" sz="1400"/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1587500" y="2432050"/>
            <a:ext cx="1063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Estrato</a:t>
            </a:r>
            <a:endParaRPr lang="es-ES" sz="1400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1289050" y="2906713"/>
            <a:ext cx="2047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1571625" y="2914650"/>
            <a:ext cx="1217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1557338" y="2955925"/>
            <a:ext cx="111918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Tercer </a:t>
            </a:r>
            <a:endParaRPr lang="es-ES" sz="1400"/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1779588" y="3319463"/>
            <a:ext cx="7969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400" b="1">
                <a:solidFill>
                  <a:srgbClr val="000000"/>
                </a:solidFill>
              </a:rPr>
              <a:t>Estrato</a:t>
            </a:r>
            <a:endParaRPr lang="es-ES" sz="1400"/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1085850" y="5903913"/>
            <a:ext cx="6607175" cy="4857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1666875" y="6081713"/>
            <a:ext cx="55911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PLANTEL DE MACHOS MEJORANTES PROBADOS</a:t>
            </a:r>
            <a:endParaRPr lang="es-ES" sz="1400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5724525" y="5445125"/>
            <a:ext cx="1941513" cy="4841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5835650" y="5519738"/>
            <a:ext cx="188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200" b="1">
                <a:solidFill>
                  <a:srgbClr val="000000"/>
                </a:solidFill>
              </a:rPr>
              <a:t>Machos probados prolificidad 4 años</a:t>
            </a:r>
            <a:r>
              <a:rPr lang="es-ES" sz="1400" b="1">
                <a:solidFill>
                  <a:srgbClr val="000000"/>
                </a:solidFill>
              </a:rPr>
              <a:t> </a:t>
            </a:r>
            <a:endParaRPr lang="es-ES" sz="1400"/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5499100" y="4389438"/>
            <a:ext cx="2193925" cy="4841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5508625" y="4437063"/>
            <a:ext cx="2159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Candidatos en valoración interrebaño</a:t>
            </a:r>
            <a:endParaRPr lang="es-ES" sz="1400"/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5499100" y="3365500"/>
            <a:ext cx="2193925" cy="4841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5640388" y="3470275"/>
            <a:ext cx="2025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Machos candidatos </a:t>
            </a:r>
            <a:endParaRPr lang="es-ES" sz="1400"/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5800725" y="3611563"/>
            <a:ext cx="169068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con nueve meses</a:t>
            </a:r>
            <a:endParaRPr lang="es-ES" sz="1400"/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5499100" y="2384425"/>
            <a:ext cx="2193925" cy="4841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5580063" y="2420938"/>
            <a:ext cx="20256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 b="1">
                <a:solidFill>
                  <a:srgbClr val="000000"/>
                </a:solidFill>
              </a:rPr>
              <a:t>Machos candidatos con tres meses</a:t>
            </a:r>
            <a:endParaRPr lang="es-ES" sz="1400"/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1595438" y="4389438"/>
            <a:ext cx="2703512" cy="4841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1557338" y="4411663"/>
            <a:ext cx="31353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200" b="1">
                <a:solidFill>
                  <a:srgbClr val="000000"/>
                </a:solidFill>
              </a:rPr>
              <a:t>Cubrición de :m.n 50 hembras/1 reb.; </a:t>
            </a:r>
          </a:p>
          <a:p>
            <a:pPr algn="ctr"/>
            <a:r>
              <a:rPr lang="es-ES" sz="1200" b="1">
                <a:solidFill>
                  <a:srgbClr val="000000"/>
                </a:solidFill>
              </a:rPr>
              <a:t>i.a. 50 hembras /3 reb.</a:t>
            </a:r>
            <a:endParaRPr lang="es-ES" sz="1200"/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3462338" y="5414963"/>
            <a:ext cx="1938337" cy="4841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auto">
          <a:xfrm>
            <a:off x="3544888" y="5519738"/>
            <a:ext cx="18859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200" b="1">
                <a:solidFill>
                  <a:srgbClr val="000000"/>
                </a:solidFill>
              </a:rPr>
              <a:t>Machos probados</a:t>
            </a:r>
            <a:r>
              <a:rPr lang="es-ES" sz="1400" b="1">
                <a:solidFill>
                  <a:srgbClr val="000000"/>
                </a:solidFill>
              </a:rPr>
              <a:t> </a:t>
            </a:r>
            <a:endParaRPr lang="es-ES" sz="1400"/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3492500" y="5664200"/>
            <a:ext cx="19907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200" b="1">
                <a:solidFill>
                  <a:srgbClr val="000000"/>
                </a:solidFill>
              </a:rPr>
              <a:t>morfología 3 años</a:t>
            </a:r>
            <a:endParaRPr lang="es-ES" sz="1200"/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1085850" y="5414963"/>
            <a:ext cx="1939925" cy="4841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1168400" y="5519738"/>
            <a:ext cx="18875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sz="1400"/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auto">
          <a:xfrm>
            <a:off x="1116013" y="5373688"/>
            <a:ext cx="2017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200" b="1">
                <a:solidFill>
                  <a:srgbClr val="000000"/>
                </a:solidFill>
              </a:rPr>
              <a:t>Machos probados Crecimiento y calidad  2 años</a:t>
            </a:r>
            <a:r>
              <a:rPr lang="es-ES" sz="1400" b="1">
                <a:solidFill>
                  <a:srgbClr val="000000"/>
                </a:solidFill>
              </a:rPr>
              <a:t> </a:t>
            </a:r>
            <a:endParaRPr lang="es-ES" sz="1400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534150" y="1936750"/>
            <a:ext cx="117475" cy="444500"/>
            <a:chOff x="3928" y="1025"/>
            <a:chExt cx="64" cy="298"/>
          </a:xfrm>
        </p:grpSpPr>
        <p:sp>
          <p:nvSpPr>
            <p:cNvPr id="13373" name="Line 61"/>
            <p:cNvSpPr>
              <a:spLocks noChangeShapeType="1"/>
            </p:cNvSpPr>
            <p:nvPr/>
          </p:nvSpPr>
          <p:spPr bwMode="auto">
            <a:xfrm>
              <a:off x="3960" y="1025"/>
              <a:ext cx="1" cy="2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3928" y="1261"/>
              <a:ext cx="64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123"/>
                </a:cxn>
                <a:cxn ang="0">
                  <a:pos x="129" y="0"/>
                </a:cxn>
                <a:cxn ang="0">
                  <a:pos x="65" y="38"/>
                </a:cxn>
                <a:cxn ang="0">
                  <a:pos x="0" y="0"/>
                </a:cxn>
              </a:cxnLst>
              <a:rect l="0" t="0" r="r" b="b"/>
              <a:pathLst>
                <a:path w="129" h="123">
                  <a:moveTo>
                    <a:pt x="0" y="0"/>
                  </a:moveTo>
                  <a:lnTo>
                    <a:pt x="65" y="123"/>
                  </a:lnTo>
                  <a:lnTo>
                    <a:pt x="129" y="0"/>
                  </a:lnTo>
                  <a:lnTo>
                    <a:pt x="6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75" name="Rectangle 63"/>
          <p:cNvSpPr>
            <a:spLocks noChangeArrowheads="1"/>
          </p:cNvSpPr>
          <p:nvPr/>
        </p:nvSpPr>
        <p:spPr bwMode="auto">
          <a:xfrm>
            <a:off x="6669088" y="2017713"/>
            <a:ext cx="139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6534150" y="2870200"/>
            <a:ext cx="117475" cy="490538"/>
            <a:chOff x="3928" y="1651"/>
            <a:chExt cx="64" cy="328"/>
          </a:xfrm>
        </p:grpSpPr>
        <p:sp>
          <p:nvSpPr>
            <p:cNvPr id="13379" name="Line 67"/>
            <p:cNvSpPr>
              <a:spLocks noChangeShapeType="1"/>
            </p:cNvSpPr>
            <p:nvPr/>
          </p:nvSpPr>
          <p:spPr bwMode="auto">
            <a:xfrm>
              <a:off x="3960" y="1651"/>
              <a:ext cx="1" cy="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68"/>
            <p:cNvSpPr>
              <a:spLocks/>
            </p:cNvSpPr>
            <p:nvPr/>
          </p:nvSpPr>
          <p:spPr bwMode="auto">
            <a:xfrm>
              <a:off x="3928" y="1918"/>
              <a:ext cx="64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123"/>
                </a:cxn>
                <a:cxn ang="0">
                  <a:pos x="129" y="0"/>
                </a:cxn>
                <a:cxn ang="0">
                  <a:pos x="65" y="38"/>
                </a:cxn>
                <a:cxn ang="0">
                  <a:pos x="0" y="0"/>
                </a:cxn>
              </a:cxnLst>
              <a:rect l="0" t="0" r="r" b="b"/>
              <a:pathLst>
                <a:path w="129" h="123">
                  <a:moveTo>
                    <a:pt x="0" y="0"/>
                  </a:moveTo>
                  <a:lnTo>
                    <a:pt x="65" y="123"/>
                  </a:lnTo>
                  <a:lnTo>
                    <a:pt x="129" y="0"/>
                  </a:lnTo>
                  <a:lnTo>
                    <a:pt x="6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81" name="Rectangle 69"/>
          <p:cNvSpPr>
            <a:spLocks noChangeArrowheads="1"/>
          </p:cNvSpPr>
          <p:nvPr/>
        </p:nvSpPr>
        <p:spPr bwMode="auto">
          <a:xfrm>
            <a:off x="6642100" y="2997200"/>
            <a:ext cx="1158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2" name="Rectangle 70"/>
          <p:cNvSpPr>
            <a:spLocks noChangeArrowheads="1"/>
          </p:cNvSpPr>
          <p:nvPr/>
        </p:nvSpPr>
        <p:spPr bwMode="auto">
          <a:xfrm>
            <a:off x="6732588" y="2924175"/>
            <a:ext cx="14986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400">
                <a:solidFill>
                  <a:srgbClr val="000000"/>
                </a:solidFill>
              </a:rPr>
              <a:t>Morfología, y crecimiento</a:t>
            </a:r>
            <a:endParaRPr lang="es-ES" sz="1400"/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534150" y="3851275"/>
            <a:ext cx="117475" cy="534988"/>
            <a:chOff x="3928" y="2307"/>
            <a:chExt cx="64" cy="359"/>
          </a:xfrm>
        </p:grpSpPr>
        <p:sp>
          <p:nvSpPr>
            <p:cNvPr id="13385" name="Line 73"/>
            <p:cNvSpPr>
              <a:spLocks noChangeShapeType="1"/>
            </p:cNvSpPr>
            <p:nvPr/>
          </p:nvSpPr>
          <p:spPr bwMode="auto">
            <a:xfrm>
              <a:off x="3960" y="2307"/>
              <a:ext cx="1" cy="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3928" y="2604"/>
              <a:ext cx="64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123"/>
                </a:cxn>
                <a:cxn ang="0">
                  <a:pos x="129" y="0"/>
                </a:cxn>
                <a:cxn ang="0">
                  <a:pos x="65" y="38"/>
                </a:cxn>
                <a:cxn ang="0">
                  <a:pos x="0" y="0"/>
                </a:cxn>
              </a:cxnLst>
              <a:rect l="0" t="0" r="r" b="b"/>
              <a:pathLst>
                <a:path w="129" h="123">
                  <a:moveTo>
                    <a:pt x="0" y="0"/>
                  </a:moveTo>
                  <a:lnTo>
                    <a:pt x="65" y="123"/>
                  </a:lnTo>
                  <a:lnTo>
                    <a:pt x="129" y="0"/>
                  </a:lnTo>
                  <a:lnTo>
                    <a:pt x="6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87" name="Rectangle 75"/>
          <p:cNvSpPr>
            <a:spLocks noChangeArrowheads="1"/>
          </p:cNvSpPr>
          <p:nvPr/>
        </p:nvSpPr>
        <p:spPr bwMode="auto">
          <a:xfrm>
            <a:off x="6657975" y="3933825"/>
            <a:ext cx="13398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8" name="Rectangle 76"/>
          <p:cNvSpPr>
            <a:spLocks noChangeArrowheads="1"/>
          </p:cNvSpPr>
          <p:nvPr/>
        </p:nvSpPr>
        <p:spPr bwMode="auto">
          <a:xfrm>
            <a:off x="6850063" y="3941763"/>
            <a:ext cx="15382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000">
                <a:solidFill>
                  <a:srgbClr val="000000"/>
                </a:solidFill>
              </a:rPr>
              <a:t>Morfología, crecimiento y aptitud sexual</a:t>
            </a:r>
            <a:endParaRPr lang="es-ES" sz="1000"/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4302125" y="4622800"/>
            <a:ext cx="1189038" cy="61913"/>
            <a:chOff x="2714" y="2823"/>
            <a:chExt cx="646" cy="42"/>
          </a:xfrm>
        </p:grpSpPr>
        <p:sp>
          <p:nvSpPr>
            <p:cNvPr id="13392" name="Line 80"/>
            <p:cNvSpPr>
              <a:spLocks noChangeShapeType="1"/>
            </p:cNvSpPr>
            <p:nvPr/>
          </p:nvSpPr>
          <p:spPr bwMode="auto">
            <a:xfrm flipH="1">
              <a:off x="2777" y="2845"/>
              <a:ext cx="5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81"/>
            <p:cNvSpPr>
              <a:spLocks/>
            </p:cNvSpPr>
            <p:nvPr/>
          </p:nvSpPr>
          <p:spPr bwMode="auto">
            <a:xfrm>
              <a:off x="2714" y="2823"/>
              <a:ext cx="95" cy="42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0" y="42"/>
                </a:cxn>
                <a:cxn ang="0">
                  <a:pos x="191" y="83"/>
                </a:cxn>
                <a:cxn ang="0">
                  <a:pos x="131" y="42"/>
                </a:cxn>
                <a:cxn ang="0">
                  <a:pos x="191" y="0"/>
                </a:cxn>
              </a:cxnLst>
              <a:rect l="0" t="0" r="r" b="b"/>
              <a:pathLst>
                <a:path w="191" h="83">
                  <a:moveTo>
                    <a:pt x="191" y="0"/>
                  </a:moveTo>
                  <a:lnTo>
                    <a:pt x="0" y="42"/>
                  </a:lnTo>
                  <a:lnTo>
                    <a:pt x="191" y="83"/>
                  </a:lnTo>
                  <a:lnTo>
                    <a:pt x="131" y="4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2038350" y="5233988"/>
            <a:ext cx="117475" cy="177800"/>
            <a:chOff x="1481" y="3232"/>
            <a:chExt cx="64" cy="120"/>
          </a:xfrm>
        </p:grpSpPr>
        <p:sp>
          <p:nvSpPr>
            <p:cNvPr id="13395" name="Line 83"/>
            <p:cNvSpPr>
              <a:spLocks noChangeShapeType="1"/>
            </p:cNvSpPr>
            <p:nvPr/>
          </p:nvSpPr>
          <p:spPr bwMode="auto">
            <a:xfrm>
              <a:off x="1513" y="3232"/>
              <a:ext cx="1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84"/>
            <p:cNvSpPr>
              <a:spLocks/>
            </p:cNvSpPr>
            <p:nvPr/>
          </p:nvSpPr>
          <p:spPr bwMode="auto">
            <a:xfrm>
              <a:off x="1481" y="3290"/>
              <a:ext cx="64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123"/>
                </a:cxn>
                <a:cxn ang="0">
                  <a:pos x="129" y="0"/>
                </a:cxn>
                <a:cxn ang="0">
                  <a:pos x="66" y="39"/>
                </a:cxn>
                <a:cxn ang="0">
                  <a:pos x="0" y="0"/>
                </a:cxn>
              </a:cxnLst>
              <a:rect l="0" t="0" r="r" b="b"/>
              <a:pathLst>
                <a:path w="129" h="123">
                  <a:moveTo>
                    <a:pt x="0" y="0"/>
                  </a:moveTo>
                  <a:lnTo>
                    <a:pt x="66" y="123"/>
                  </a:lnTo>
                  <a:lnTo>
                    <a:pt x="129" y="0"/>
                  </a:lnTo>
                  <a:lnTo>
                    <a:pt x="66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4411663" y="5233988"/>
            <a:ext cx="120650" cy="177800"/>
            <a:chOff x="2773" y="3232"/>
            <a:chExt cx="65" cy="120"/>
          </a:xfrm>
        </p:grpSpPr>
        <p:sp>
          <p:nvSpPr>
            <p:cNvPr id="13398" name="Line 86"/>
            <p:cNvSpPr>
              <a:spLocks noChangeShapeType="1"/>
            </p:cNvSpPr>
            <p:nvPr/>
          </p:nvSpPr>
          <p:spPr bwMode="auto">
            <a:xfrm>
              <a:off x="2806" y="3232"/>
              <a:ext cx="1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2773" y="3290"/>
              <a:ext cx="65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123"/>
                </a:cxn>
                <a:cxn ang="0">
                  <a:pos x="129" y="0"/>
                </a:cxn>
                <a:cxn ang="0">
                  <a:pos x="65" y="39"/>
                </a:cxn>
                <a:cxn ang="0">
                  <a:pos x="0" y="0"/>
                </a:cxn>
              </a:cxnLst>
              <a:rect l="0" t="0" r="r" b="b"/>
              <a:pathLst>
                <a:path w="129" h="123">
                  <a:moveTo>
                    <a:pt x="0" y="0"/>
                  </a:moveTo>
                  <a:lnTo>
                    <a:pt x="65" y="123"/>
                  </a:lnTo>
                  <a:lnTo>
                    <a:pt x="129" y="0"/>
                  </a:lnTo>
                  <a:lnTo>
                    <a:pt x="65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00" name="Line 88"/>
          <p:cNvSpPr>
            <a:spLocks noChangeShapeType="1"/>
          </p:cNvSpPr>
          <p:nvPr/>
        </p:nvSpPr>
        <p:spPr bwMode="auto">
          <a:xfrm>
            <a:off x="4471988" y="5056188"/>
            <a:ext cx="21193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1" name="Line 89"/>
          <p:cNvSpPr>
            <a:spLocks noChangeShapeType="1"/>
          </p:cNvSpPr>
          <p:nvPr/>
        </p:nvSpPr>
        <p:spPr bwMode="auto">
          <a:xfrm>
            <a:off x="4471988" y="5056188"/>
            <a:ext cx="3175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2" name="Line 90"/>
          <p:cNvSpPr>
            <a:spLocks noChangeShapeType="1"/>
          </p:cNvSpPr>
          <p:nvPr/>
        </p:nvSpPr>
        <p:spPr bwMode="auto">
          <a:xfrm>
            <a:off x="6591300" y="4876800"/>
            <a:ext cx="4763" cy="179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3" name="Line 91"/>
          <p:cNvSpPr>
            <a:spLocks noChangeShapeType="1"/>
          </p:cNvSpPr>
          <p:nvPr/>
        </p:nvSpPr>
        <p:spPr bwMode="auto">
          <a:xfrm>
            <a:off x="739775" y="6169025"/>
            <a:ext cx="3381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4" name="Line 92"/>
          <p:cNvSpPr>
            <a:spLocks noChangeShapeType="1"/>
          </p:cNvSpPr>
          <p:nvPr/>
        </p:nvSpPr>
        <p:spPr bwMode="auto">
          <a:xfrm flipV="1">
            <a:off x="739775" y="1670050"/>
            <a:ext cx="1588" cy="449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739775" y="1638300"/>
            <a:ext cx="254000" cy="60325"/>
            <a:chOff x="775" y="825"/>
            <a:chExt cx="138" cy="42"/>
          </a:xfrm>
        </p:grpSpPr>
        <p:sp>
          <p:nvSpPr>
            <p:cNvPr id="13406" name="Line 94"/>
            <p:cNvSpPr>
              <a:spLocks noChangeShapeType="1"/>
            </p:cNvSpPr>
            <p:nvPr/>
          </p:nvSpPr>
          <p:spPr bwMode="auto">
            <a:xfrm>
              <a:off x="775" y="846"/>
              <a:ext cx="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95"/>
            <p:cNvSpPr>
              <a:spLocks/>
            </p:cNvSpPr>
            <p:nvPr/>
          </p:nvSpPr>
          <p:spPr bwMode="auto">
            <a:xfrm>
              <a:off x="818" y="825"/>
              <a:ext cx="95" cy="42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90" y="41"/>
                </a:cxn>
                <a:cxn ang="0">
                  <a:pos x="0" y="0"/>
                </a:cxn>
                <a:cxn ang="0">
                  <a:pos x="60" y="41"/>
                </a:cxn>
                <a:cxn ang="0">
                  <a:pos x="0" y="83"/>
                </a:cxn>
              </a:cxnLst>
              <a:rect l="0" t="0" r="r" b="b"/>
              <a:pathLst>
                <a:path w="190" h="83">
                  <a:moveTo>
                    <a:pt x="0" y="83"/>
                  </a:moveTo>
                  <a:lnTo>
                    <a:pt x="190" y="41"/>
                  </a:lnTo>
                  <a:lnTo>
                    <a:pt x="0" y="0"/>
                  </a:lnTo>
                  <a:lnTo>
                    <a:pt x="60" y="4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739775" y="2306638"/>
            <a:ext cx="254000" cy="61912"/>
            <a:chOff x="775" y="1273"/>
            <a:chExt cx="138" cy="41"/>
          </a:xfrm>
        </p:grpSpPr>
        <p:sp>
          <p:nvSpPr>
            <p:cNvPr id="13409" name="Line 97"/>
            <p:cNvSpPr>
              <a:spLocks noChangeShapeType="1"/>
            </p:cNvSpPr>
            <p:nvPr/>
          </p:nvSpPr>
          <p:spPr bwMode="auto">
            <a:xfrm>
              <a:off x="775" y="1293"/>
              <a:ext cx="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98"/>
            <p:cNvSpPr>
              <a:spLocks/>
            </p:cNvSpPr>
            <p:nvPr/>
          </p:nvSpPr>
          <p:spPr bwMode="auto">
            <a:xfrm>
              <a:off x="818" y="1273"/>
              <a:ext cx="95" cy="41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90" y="41"/>
                </a:cxn>
                <a:cxn ang="0">
                  <a:pos x="0" y="0"/>
                </a:cxn>
                <a:cxn ang="0">
                  <a:pos x="60" y="41"/>
                </a:cxn>
                <a:cxn ang="0">
                  <a:pos x="0" y="84"/>
                </a:cxn>
              </a:cxnLst>
              <a:rect l="0" t="0" r="r" b="b"/>
              <a:pathLst>
                <a:path w="190" h="84">
                  <a:moveTo>
                    <a:pt x="0" y="84"/>
                  </a:moveTo>
                  <a:lnTo>
                    <a:pt x="190" y="41"/>
                  </a:lnTo>
                  <a:lnTo>
                    <a:pt x="0" y="0"/>
                  </a:lnTo>
                  <a:lnTo>
                    <a:pt x="60" y="4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739775" y="3063875"/>
            <a:ext cx="254000" cy="61913"/>
            <a:chOff x="775" y="1780"/>
            <a:chExt cx="138" cy="41"/>
          </a:xfrm>
        </p:grpSpPr>
        <p:sp>
          <p:nvSpPr>
            <p:cNvPr id="13412" name="Line 100"/>
            <p:cNvSpPr>
              <a:spLocks noChangeShapeType="1"/>
            </p:cNvSpPr>
            <p:nvPr/>
          </p:nvSpPr>
          <p:spPr bwMode="auto">
            <a:xfrm>
              <a:off x="775" y="1800"/>
              <a:ext cx="7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101"/>
            <p:cNvSpPr>
              <a:spLocks/>
            </p:cNvSpPr>
            <p:nvPr/>
          </p:nvSpPr>
          <p:spPr bwMode="auto">
            <a:xfrm>
              <a:off x="818" y="1780"/>
              <a:ext cx="95" cy="41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90" y="41"/>
                </a:cxn>
                <a:cxn ang="0">
                  <a:pos x="0" y="0"/>
                </a:cxn>
                <a:cxn ang="0">
                  <a:pos x="60" y="41"/>
                </a:cxn>
                <a:cxn ang="0">
                  <a:pos x="0" y="83"/>
                </a:cxn>
              </a:cxnLst>
              <a:rect l="0" t="0" r="r" b="b"/>
              <a:pathLst>
                <a:path w="190" h="83">
                  <a:moveTo>
                    <a:pt x="0" y="83"/>
                  </a:moveTo>
                  <a:lnTo>
                    <a:pt x="190" y="41"/>
                  </a:lnTo>
                  <a:lnTo>
                    <a:pt x="0" y="0"/>
                  </a:lnTo>
                  <a:lnTo>
                    <a:pt x="60" y="4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4" name="Rectangle 102"/>
          <p:cNvSpPr>
            <a:spLocks noChangeArrowheads="1"/>
          </p:cNvSpPr>
          <p:nvPr/>
        </p:nvSpPr>
        <p:spPr bwMode="auto">
          <a:xfrm>
            <a:off x="827088" y="4797425"/>
            <a:ext cx="1550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" name="Rectangle 103"/>
          <p:cNvSpPr>
            <a:spLocks noChangeArrowheads="1"/>
          </p:cNvSpPr>
          <p:nvPr/>
        </p:nvSpPr>
        <p:spPr bwMode="auto">
          <a:xfrm>
            <a:off x="1331913" y="4868863"/>
            <a:ext cx="7096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000">
                <a:solidFill>
                  <a:srgbClr val="000000"/>
                </a:solidFill>
              </a:rPr>
              <a:t>Mod. animal con efectos maternos</a:t>
            </a:r>
            <a:endParaRPr lang="es-ES" sz="1000"/>
          </a:p>
        </p:txBody>
      </p:sp>
      <p:sp>
        <p:nvSpPr>
          <p:cNvPr id="13418" name="Rectangle 106"/>
          <p:cNvSpPr>
            <a:spLocks noChangeArrowheads="1"/>
          </p:cNvSpPr>
          <p:nvPr/>
        </p:nvSpPr>
        <p:spPr bwMode="auto">
          <a:xfrm>
            <a:off x="3182938" y="5246688"/>
            <a:ext cx="121761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" name="Rectangle 107"/>
          <p:cNvSpPr>
            <a:spLocks noChangeArrowheads="1"/>
          </p:cNvSpPr>
          <p:nvPr/>
        </p:nvSpPr>
        <p:spPr bwMode="auto">
          <a:xfrm>
            <a:off x="3419475" y="5084763"/>
            <a:ext cx="8461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000">
                <a:solidFill>
                  <a:srgbClr val="000000"/>
                </a:solidFill>
              </a:rPr>
              <a:t>Mod.  Anil. simple</a:t>
            </a:r>
            <a:endParaRPr lang="es-ES" sz="1000"/>
          </a:p>
        </p:txBody>
      </p:sp>
      <p:sp>
        <p:nvSpPr>
          <p:cNvPr id="13420" name="Rectangle 108"/>
          <p:cNvSpPr>
            <a:spLocks noChangeArrowheads="1"/>
          </p:cNvSpPr>
          <p:nvPr/>
        </p:nvSpPr>
        <p:spPr bwMode="auto">
          <a:xfrm>
            <a:off x="6507163" y="5099050"/>
            <a:ext cx="144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1" name="Rectangle 109"/>
          <p:cNvSpPr>
            <a:spLocks noChangeArrowheads="1"/>
          </p:cNvSpPr>
          <p:nvPr/>
        </p:nvSpPr>
        <p:spPr bwMode="auto">
          <a:xfrm>
            <a:off x="6659563" y="5084763"/>
            <a:ext cx="11080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" sz="1000">
                <a:solidFill>
                  <a:srgbClr val="000000"/>
                </a:solidFill>
              </a:rPr>
              <a:t>Mod.  Anim. Con Obs.  repetidas</a:t>
            </a:r>
            <a:endParaRPr lang="es-ES" sz="1000"/>
          </a:p>
        </p:txBody>
      </p:sp>
      <p:sp>
        <p:nvSpPr>
          <p:cNvPr id="13422" name="Line 110"/>
          <p:cNvSpPr>
            <a:spLocks noChangeShapeType="1"/>
          </p:cNvSpPr>
          <p:nvPr/>
        </p:nvSpPr>
        <p:spPr bwMode="auto">
          <a:xfrm>
            <a:off x="2095500" y="5233988"/>
            <a:ext cx="44958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6534150" y="5233988"/>
            <a:ext cx="117475" cy="177800"/>
            <a:chOff x="3928" y="3232"/>
            <a:chExt cx="64" cy="120"/>
          </a:xfrm>
        </p:grpSpPr>
        <p:sp>
          <p:nvSpPr>
            <p:cNvPr id="13424" name="Line 112"/>
            <p:cNvSpPr>
              <a:spLocks noChangeShapeType="1"/>
            </p:cNvSpPr>
            <p:nvPr/>
          </p:nvSpPr>
          <p:spPr bwMode="auto">
            <a:xfrm>
              <a:off x="3960" y="3232"/>
              <a:ext cx="1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113"/>
            <p:cNvSpPr>
              <a:spLocks/>
            </p:cNvSpPr>
            <p:nvPr/>
          </p:nvSpPr>
          <p:spPr bwMode="auto">
            <a:xfrm>
              <a:off x="3928" y="3290"/>
              <a:ext cx="64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123"/>
                </a:cxn>
                <a:cxn ang="0">
                  <a:pos x="129" y="0"/>
                </a:cxn>
                <a:cxn ang="0">
                  <a:pos x="65" y="39"/>
                </a:cxn>
                <a:cxn ang="0">
                  <a:pos x="0" y="0"/>
                </a:cxn>
              </a:cxnLst>
              <a:rect l="0" t="0" r="r" b="b"/>
              <a:pathLst>
                <a:path w="129" h="123">
                  <a:moveTo>
                    <a:pt x="0" y="0"/>
                  </a:moveTo>
                  <a:lnTo>
                    <a:pt x="65" y="123"/>
                  </a:lnTo>
                  <a:lnTo>
                    <a:pt x="129" y="0"/>
                  </a:lnTo>
                  <a:lnTo>
                    <a:pt x="65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7862888" y="1636713"/>
            <a:ext cx="3603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7" name="Rectangle 115"/>
          <p:cNvSpPr>
            <a:spLocks noChangeArrowheads="1"/>
          </p:cNvSpPr>
          <p:nvPr/>
        </p:nvSpPr>
        <p:spPr bwMode="auto">
          <a:xfrm>
            <a:off x="7848600" y="4400550"/>
            <a:ext cx="3603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8" name="Rectangle 116"/>
          <p:cNvSpPr>
            <a:spLocks noChangeArrowheads="1"/>
          </p:cNvSpPr>
          <p:nvPr/>
        </p:nvSpPr>
        <p:spPr bwMode="auto">
          <a:xfrm>
            <a:off x="977900" y="1195388"/>
            <a:ext cx="682783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0" name="Text Box 118"/>
          <p:cNvSpPr txBox="1">
            <a:spLocks noChangeArrowheads="1"/>
          </p:cNvSpPr>
          <p:nvPr/>
        </p:nvSpPr>
        <p:spPr bwMode="auto">
          <a:xfrm>
            <a:off x="8081963" y="1193800"/>
            <a:ext cx="4953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53950" tIns="26975" rIns="53950" bIns="26975"/>
          <a:lstStyle/>
          <a:p>
            <a:pPr algn="ctr"/>
            <a:r>
              <a:rPr lang="es-ES" sz="12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INTRAREBAÑO</a:t>
            </a:r>
            <a:endParaRPr lang="es-ES" sz="1200"/>
          </a:p>
        </p:txBody>
      </p:sp>
      <p:sp>
        <p:nvSpPr>
          <p:cNvPr id="13431" name="Text Box 119"/>
          <p:cNvSpPr txBox="1">
            <a:spLocks noChangeArrowheads="1"/>
          </p:cNvSpPr>
          <p:nvPr/>
        </p:nvSpPr>
        <p:spPr bwMode="auto">
          <a:xfrm>
            <a:off x="8085138" y="4062413"/>
            <a:ext cx="493712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53950" tIns="26975" rIns="53950" bIns="26975"/>
          <a:lstStyle/>
          <a:p>
            <a:pPr algn="ctr"/>
            <a:r>
              <a:rPr lang="es-ES" sz="12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INTER-REBAÑO</a:t>
            </a:r>
            <a:endParaRPr lang="es-ES" sz="1200"/>
          </a:p>
        </p:txBody>
      </p:sp>
      <p:sp>
        <p:nvSpPr>
          <p:cNvPr id="13434" name="Text Box 122"/>
          <p:cNvSpPr txBox="1">
            <a:spLocks noChangeArrowheads="1"/>
          </p:cNvSpPr>
          <p:nvPr/>
        </p:nvSpPr>
        <p:spPr bwMode="auto">
          <a:xfrm>
            <a:off x="3635375" y="170021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tx1"/>
                </a:solidFill>
              </a:rPr>
              <a:t>Índice de oveja</a:t>
            </a:r>
          </a:p>
        </p:txBody>
      </p:sp>
      <p:sp>
        <p:nvSpPr>
          <p:cNvPr id="13435" name="Text Box 123"/>
          <p:cNvSpPr txBox="1">
            <a:spLocks noChangeArrowheads="1"/>
          </p:cNvSpPr>
          <p:nvPr/>
        </p:nvSpPr>
        <p:spPr bwMode="auto">
          <a:xfrm>
            <a:off x="6877050" y="1989138"/>
            <a:ext cx="136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solidFill>
                  <a:schemeClr val="tx1"/>
                </a:solidFill>
              </a:rPr>
              <a:t>Abortos, ratio sexual y bajas</a:t>
            </a:r>
          </a:p>
        </p:txBody>
      </p:sp>
      <p:sp>
        <p:nvSpPr>
          <p:cNvPr id="13436" name="Rectangle 124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496300" cy="720725"/>
          </a:xfrm>
          <a:noFill/>
          <a:ln/>
        </p:spPr>
        <p:txBody>
          <a:bodyPr/>
          <a:lstStyle/>
          <a:p>
            <a:r>
              <a:rPr lang="es-ES" sz="3600">
                <a:solidFill>
                  <a:schemeClr val="bg1"/>
                </a:solidFill>
              </a:rPr>
              <a:t>ESTRUCTURA TOTAL DEL ESQUEMA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8" name="Rectangle 104"/>
          <p:cNvSpPr>
            <a:spLocks noGrp="1" noChangeArrowheads="1"/>
          </p:cNvSpPr>
          <p:nvPr>
            <p:ph type="title"/>
          </p:nvPr>
        </p:nvSpPr>
        <p:spPr>
          <a:xfrm>
            <a:off x="971600" y="692696"/>
            <a:ext cx="6798735" cy="1303867"/>
          </a:xfrm>
        </p:spPr>
        <p:txBody>
          <a:bodyPr/>
          <a:lstStyle/>
          <a:p>
            <a:r>
              <a:rPr lang="es-ES" sz="3200" dirty="0">
                <a:solidFill>
                  <a:schemeClr val="accent3"/>
                </a:solidFill>
              </a:rPr>
              <a:t>CONDICIONES PARA PARTICIPAR EN EL  NUCLEO SELECTIVO</a:t>
            </a:r>
          </a:p>
        </p:txBody>
      </p:sp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468313" y="2348880"/>
            <a:ext cx="828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s-ES_tradnl" sz="3200" b="1" dirty="0"/>
              <a:t>Presentar una probabilidad de adscripción superior al 95% de todos sus sementales y del 90% de sus hembras de cría testadas por muestreo</a:t>
            </a:r>
          </a:p>
          <a:p>
            <a:pPr marL="342900" indent="-342900">
              <a:buFontTx/>
              <a:buChar char="•"/>
            </a:pPr>
            <a:r>
              <a:rPr lang="es-ES_tradnl" sz="3200" b="1" dirty="0"/>
              <a:t>Cumplimiento de los programas sanitarios, estando reconocidos con una calificación máxima</a:t>
            </a:r>
            <a:r>
              <a:rPr lang="es-ES_tradnl" sz="3200" b="1" dirty="0" smtClean="0"/>
              <a:t>.</a:t>
            </a:r>
            <a:endParaRPr lang="es-ES_tradn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chemeClr val="accent3"/>
                </a:solidFill>
              </a:rPr>
              <a:t>CONDICIONES PARA PARTICIPAR EN EL  NUCLEO SELECTIVO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7544" y="2708920"/>
            <a:ext cx="82081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s-ES_tradnl" sz="3200" b="1" dirty="0" smtClean="0"/>
              <a:t>Integración en la organización para el control de rendimientos</a:t>
            </a:r>
          </a:p>
          <a:p>
            <a:pPr marL="342900" indent="-342900">
              <a:buFontTx/>
              <a:buChar char="•"/>
            </a:pPr>
            <a:r>
              <a:rPr lang="es-ES_tradnl" sz="3200" b="1" dirty="0" smtClean="0"/>
              <a:t>Autorización </a:t>
            </a:r>
            <a:r>
              <a:rPr lang="es-ES_tradnl" sz="3200" b="1" dirty="0"/>
              <a:t>para la fiscalización con marcadores moleculares de las declaraciones de cubrición y nacimientos</a:t>
            </a:r>
            <a:r>
              <a:rPr lang="es-ES_tradnl" sz="3200" b="1" dirty="0" smtClean="0"/>
              <a:t>.</a:t>
            </a:r>
            <a:endParaRPr lang="es-ES_tradn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chemeClr val="accent3"/>
                </a:solidFill>
              </a:rPr>
              <a:t>CONDICIONES PARA PARTICIPAR EN EL  NUCLEO SELECTIVO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7544" y="2708920"/>
            <a:ext cx="820814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s-ES_tradnl" sz="3200" b="1" dirty="0" smtClean="0"/>
              <a:t>Admisión </a:t>
            </a:r>
            <a:r>
              <a:rPr lang="es-ES_tradnl" sz="3200" b="1" dirty="0"/>
              <a:t>de la fertilización de un mínimo del 10% de sus hembras de cría con semen procedentes de machos de referencia utilizados para la conexión genética.</a:t>
            </a:r>
          </a:p>
          <a:p>
            <a:pPr marL="342900" indent="-342900">
              <a:buFontTx/>
              <a:buChar char="•"/>
            </a:pPr>
            <a:r>
              <a:rPr lang="es-ES_tradnl" sz="3200" b="1" dirty="0"/>
              <a:t>Disposición de animales inscritos en alguno de los registros del Libro genealógico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chemeClr val="accent3"/>
                </a:solidFill>
              </a:rPr>
              <a:t>CONDICIONES PARA PARTICIPAR EN EL  NUCLEO SELECTIVO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7544" y="2564904"/>
            <a:ext cx="8280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s-ES_tradnl" sz="3200" b="1" dirty="0"/>
              <a:t>Participación en el programa de control y erradicación de las encefalopatías espongiformes, de la forma que marque la legislación vigente en cada momento.</a:t>
            </a:r>
          </a:p>
          <a:p>
            <a:pPr marL="342900" indent="-342900">
              <a:buFontTx/>
              <a:buChar char="•"/>
            </a:pPr>
            <a:r>
              <a:rPr lang="es-ES_tradnl" sz="3200" b="1" dirty="0"/>
              <a:t>Producir en un contexto ecológico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3" y="404664"/>
            <a:ext cx="8136904" cy="836613"/>
          </a:xfrm>
        </p:spPr>
        <p:txBody>
          <a:bodyPr/>
          <a:lstStyle/>
          <a:p>
            <a:r>
              <a:rPr lang="es-ES" sz="3200" dirty="0">
                <a:solidFill>
                  <a:schemeClr val="accent3"/>
                </a:solidFill>
              </a:rPr>
              <a:t>COMISIÓN GESTORA DEL PROGRAMA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5536" y="1340768"/>
            <a:ext cx="8280400" cy="47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s-ES_tradnl" sz="3200" b="1" dirty="0"/>
              <a:t>1.- </a:t>
            </a:r>
            <a:r>
              <a:rPr lang="es-ES_tradnl" sz="3000" b="1" dirty="0"/>
              <a:t>Presidente de la Asociación de Criadores, que también presidirá la comisión</a:t>
            </a:r>
          </a:p>
          <a:p>
            <a:pPr marL="342900" indent="-342900"/>
            <a:r>
              <a:rPr lang="es-ES_tradnl" sz="3000" b="1" dirty="0"/>
              <a:t>2.- Secretario de la Asociación de Criadores que también actuará de secretario de la comisión.</a:t>
            </a:r>
          </a:p>
          <a:p>
            <a:pPr marL="342900" indent="-342900"/>
            <a:r>
              <a:rPr lang="es-ES_tradnl" sz="3000" b="1" dirty="0"/>
              <a:t>3.- Dos ganaderos elegidos por la Asamblea General por periodos de cuatro años.</a:t>
            </a:r>
          </a:p>
          <a:p>
            <a:pPr marL="342900" indent="-342900"/>
            <a:r>
              <a:rPr lang="es-ES_tradnl" sz="3000" b="1" dirty="0"/>
              <a:t>4.- El Inspector Técnico de la raza nombrado por la entidad competente del Gobierno Andaluz</a:t>
            </a:r>
          </a:p>
          <a:p>
            <a:pPr marL="342900" indent="-342900"/>
            <a:r>
              <a:rPr lang="es-ES_tradnl" sz="3000" b="1" dirty="0"/>
              <a:t>5.- El Secretario Ejecutivo de la Asociación</a:t>
            </a:r>
          </a:p>
          <a:p>
            <a:pPr marL="342900" indent="-342900"/>
            <a:r>
              <a:rPr lang="es-ES_tradnl" sz="3000" b="1" dirty="0"/>
              <a:t>6.- El Director Técnico del esquema</a:t>
            </a:r>
            <a:endParaRPr lang="es-E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5" y="620688"/>
            <a:ext cx="6798735" cy="1440159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accent3"/>
                </a:solidFill>
              </a:rPr>
              <a:t>SITUACIÓN DE PARTIDA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2420888"/>
            <a:ext cx="7706940" cy="403244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3200" b="1" dirty="0" smtClean="0">
                <a:solidFill>
                  <a:schemeClr val="tx1"/>
                </a:solidFill>
              </a:rPr>
              <a:t>Programa aprobado por la Junta de Andalucía  en 2011, siguiendo las directrices del R.D.2129/2008</a:t>
            </a:r>
            <a:endParaRPr lang="es-ES" sz="32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smtClean="0">
                <a:solidFill>
                  <a:schemeClr val="tx1"/>
                </a:solidFill>
              </a:rPr>
              <a:t>Comienzan los trabajos de recogida de información en 2012 </a:t>
            </a:r>
            <a:endParaRPr lang="es-ES" sz="32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s-ES" sz="3200" b="1" dirty="0">
                <a:solidFill>
                  <a:schemeClr val="tx1"/>
                </a:solidFill>
              </a:rPr>
              <a:t> </a:t>
            </a:r>
            <a:r>
              <a:rPr lang="es-ES" sz="3200" b="1" dirty="0" smtClean="0">
                <a:solidFill>
                  <a:schemeClr val="tx1"/>
                </a:solidFill>
              </a:rPr>
              <a:t>En octubre de 2014 se presenta la primera evaluación genética y el primer catálogo de reproductores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3ªFase. </a:t>
            </a:r>
            <a:r>
              <a:rPr lang="en-US" dirty="0" err="1" smtClean="0">
                <a:solidFill>
                  <a:schemeClr val="accent3"/>
                </a:solidFill>
              </a:rPr>
              <a:t>Mejora</a:t>
            </a:r>
            <a:r>
              <a:rPr lang="en-US" dirty="0" smtClean="0">
                <a:solidFill>
                  <a:schemeClr val="accent3"/>
                </a:solidFill>
              </a:rPr>
              <a:t> de la carne y la canal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 </a:t>
            </a:r>
            <a:r>
              <a:rPr lang="en-US" sz="4000" b="1" dirty="0" err="1" smtClean="0"/>
              <a:t>breve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iniciaremos</a:t>
            </a:r>
            <a:r>
              <a:rPr lang="en-US" sz="4000" b="1" dirty="0" smtClean="0"/>
              <a:t> la parte experimental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/>
                </a:solidFill>
              </a:rPr>
              <a:t>DESCRIPCIÓN DE LA </a:t>
            </a:r>
            <a:r>
              <a:rPr lang="en-US" sz="4400" smtClean="0">
                <a:solidFill>
                  <a:schemeClr val="accent3"/>
                </a:solidFill>
              </a:rPr>
              <a:t>PRIMERA </a:t>
            </a:r>
            <a:r>
              <a:rPr lang="en-US" sz="4400" smtClean="0">
                <a:solidFill>
                  <a:schemeClr val="accent3"/>
                </a:solidFill>
              </a:rPr>
              <a:t>EVALUACIÓN </a:t>
            </a:r>
            <a:r>
              <a:rPr lang="en-US" sz="4400" dirty="0" smtClean="0">
                <a:solidFill>
                  <a:schemeClr val="accent3"/>
                </a:solidFill>
              </a:rPr>
              <a:t>GENÉTICA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8637" y="1268760"/>
            <a:ext cx="6798734" cy="1084345"/>
          </a:xfrm>
        </p:spPr>
        <p:txBody>
          <a:bodyPr>
            <a:normAutofit/>
          </a:bodyPr>
          <a:lstStyle/>
          <a:p>
            <a:r>
              <a:rPr lang="es-ES_tradnl" sz="2400" b="1" dirty="0">
                <a:ln/>
                <a:solidFill>
                  <a:schemeClr val="accent3"/>
                </a:solidFill>
                <a:latin typeface="Baskerville Old Face" pitchFamily="18" charset="0"/>
              </a:rPr>
              <a:t>INFORMACIÓN GENEALÓGICA Y PRODUCTIVA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2490135"/>
            <a:ext cx="7272808" cy="3444997"/>
          </a:xfrm>
        </p:spPr>
        <p:txBody>
          <a:bodyPr/>
          <a:lstStyle/>
          <a:p>
            <a:pPr marL="0" indent="0">
              <a:buNone/>
            </a:pPr>
            <a:r>
              <a:rPr lang="es-ES_tradnl" dirty="0">
                <a:latin typeface="Century Gothic" panose="020B0502020202020204" pitchFamily="34" charset="0"/>
              </a:rPr>
              <a:t>La evaluación </a:t>
            </a:r>
            <a:r>
              <a:rPr lang="es-ES_tradnl" dirty="0" smtClean="0">
                <a:latin typeface="Century Gothic" panose="020B0502020202020204" pitchFamily="34" charset="0"/>
              </a:rPr>
              <a:t>genética se </a:t>
            </a:r>
            <a:r>
              <a:rPr lang="es-ES_tradnl" dirty="0">
                <a:latin typeface="Century Gothic" panose="020B0502020202020204" pitchFamily="34" charset="0"/>
              </a:rPr>
              <a:t>ha basado en los criterios de selección más valorados económicamente en el ovino Lojeño. Junto con la valoración directa del pedigrí de los animales, los criterios valorados han sido: </a:t>
            </a:r>
          </a:p>
          <a:p>
            <a:pPr marL="0" lvl="0" indent="0">
              <a:buNone/>
            </a:pPr>
            <a:r>
              <a:rPr lang="es-ES_tradnl" dirty="0">
                <a:latin typeface="Century Gothic" panose="020B0502020202020204" pitchFamily="34" charset="0"/>
              </a:rPr>
              <a:t>	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203848" y="4509120"/>
            <a:ext cx="423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rgbClr val="0707D7"/>
                </a:solidFill>
                <a:latin typeface="Century Gothic" panose="020B0502020202020204" pitchFamily="34" charset="0"/>
              </a:rPr>
              <a:t>Peso a los 30 días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rgbClr val="0707D7"/>
                </a:solidFill>
                <a:latin typeface="Century Gothic" panose="020B0502020202020204" pitchFamily="34" charset="0"/>
              </a:rPr>
              <a:t>Peso a los 45 días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rgbClr val="0707D7"/>
                </a:solidFill>
                <a:latin typeface="Century Gothic" panose="020B0502020202020204" pitchFamily="34" charset="0"/>
              </a:rPr>
              <a:t>Peso a los 70 días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rgbClr val="0707D7"/>
                </a:solidFill>
                <a:latin typeface="Century Gothic" panose="020B0502020202020204" pitchFamily="34" charset="0"/>
              </a:rPr>
              <a:t>GMD0_30 días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rgbClr val="0707D7"/>
                </a:solidFill>
                <a:latin typeface="Century Gothic" panose="020B0502020202020204" pitchFamily="34" charset="0"/>
              </a:rPr>
              <a:t>GMD0_45 días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rgbClr val="0707D7"/>
                </a:solidFill>
                <a:latin typeface="Century Gothic" panose="020B0502020202020204" pitchFamily="34" charset="0"/>
              </a:rPr>
              <a:t>GMD0_70 días</a:t>
            </a:r>
          </a:p>
        </p:txBody>
      </p:sp>
    </p:spTree>
    <p:extLst>
      <p:ext uri="{BB962C8B-B14F-4D97-AF65-F5344CB8AC3E}">
        <p14:creationId xmlns:p14="http://schemas.microsoft.com/office/powerpoint/2010/main" xmlns="" val="29591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798734" cy="1087843"/>
          </a:xfrm>
        </p:spPr>
        <p:txBody>
          <a:bodyPr>
            <a:normAutofit/>
          </a:bodyPr>
          <a:lstStyle/>
          <a:p>
            <a:r>
              <a:rPr lang="es-ES_tradnl" sz="2400" b="1" dirty="0">
                <a:ln/>
                <a:solidFill>
                  <a:schemeClr val="accent3"/>
                </a:solidFill>
                <a:latin typeface="Baskerville Old Face" pitchFamily="18" charset="0"/>
              </a:rPr>
              <a:t>INFORMACIÓN GENEALÓGICA Y PRODUCTIVA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420888"/>
            <a:ext cx="7992888" cy="3744416"/>
          </a:xfrm>
        </p:spPr>
        <p:txBody>
          <a:bodyPr>
            <a:noAutofit/>
          </a:bodyPr>
          <a:lstStyle/>
          <a:p>
            <a:pPr marL="0" lvl="0" indent="0">
              <a:buClr>
                <a:schemeClr val="accent1">
                  <a:lumMod val="50000"/>
                </a:schemeClr>
              </a:buClr>
              <a:buNone/>
            </a:pPr>
            <a:r>
              <a:rPr lang="es-ES_tradnl" sz="1600" dirty="0">
                <a:latin typeface="Century Gothic" panose="020B0502020202020204" pitchFamily="34" charset="0"/>
              </a:rPr>
              <a:t>Para evaluar estos criterios hemos dispuesto de </a:t>
            </a:r>
            <a:r>
              <a:rPr lang="es-ES" sz="1600" i="1" u="sng" dirty="0">
                <a:solidFill>
                  <a:srgbClr val="0707D7"/>
                </a:solidFill>
                <a:latin typeface="Century Gothic" panose="020B0502020202020204" pitchFamily="34" charset="0"/>
              </a:rPr>
              <a:t>Información genealógica y productiva</a:t>
            </a:r>
            <a:r>
              <a:rPr lang="es-ES_tradnl" sz="1600" dirty="0" smtClean="0">
                <a:latin typeface="Century Gothic" panose="020B0502020202020204" pitchFamily="34" charset="0"/>
              </a:rPr>
              <a:t>: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b="1" dirty="0" smtClean="0">
                <a:latin typeface="Century Gothic" panose="020B0502020202020204" pitchFamily="34" charset="0"/>
              </a:rPr>
              <a:t>4227</a:t>
            </a:r>
            <a:r>
              <a:rPr lang="es-ES" sz="1600" dirty="0" smtClean="0">
                <a:latin typeface="Century Gothic" panose="020B0502020202020204" pitchFamily="34" charset="0"/>
              </a:rPr>
              <a:t> </a:t>
            </a:r>
            <a:r>
              <a:rPr lang="es-ES" sz="1600" dirty="0">
                <a:latin typeface="Century Gothic" panose="020B0502020202020204" pitchFamily="34" charset="0"/>
              </a:rPr>
              <a:t>animales presentes en la </a:t>
            </a:r>
            <a:r>
              <a:rPr lang="es-ES" sz="1600" u="sng" dirty="0">
                <a:latin typeface="Century Gothic" panose="020B0502020202020204" pitchFamily="34" charset="0"/>
              </a:rPr>
              <a:t>matriz de parentescos</a:t>
            </a:r>
            <a:r>
              <a:rPr lang="es-ES" sz="1600" dirty="0">
                <a:latin typeface="Century Gothic" panose="020B0502020202020204" pitchFamily="34" charset="0"/>
              </a:rPr>
              <a:t>. </a:t>
            </a:r>
            <a:endParaRPr lang="es-ES" sz="1600" dirty="0" smtClean="0">
              <a:latin typeface="Century Gothic" panose="020B0502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Century Gothic" panose="020B0502020202020204" pitchFamily="34" charset="0"/>
              </a:rPr>
              <a:t>La </a:t>
            </a:r>
            <a:r>
              <a:rPr lang="es-ES" sz="1600" dirty="0">
                <a:latin typeface="Century Gothic" panose="020B0502020202020204" pitchFamily="34" charset="0"/>
              </a:rPr>
              <a:t>distribución de los animales evaluados fue la siguiente: </a:t>
            </a:r>
          </a:p>
          <a:p>
            <a:pPr marL="631825" lvl="0" indent="-363538">
              <a:buClr>
                <a:schemeClr val="accent1">
                  <a:lumMod val="50000"/>
                </a:schemeClr>
              </a:buClr>
            </a:pPr>
            <a:r>
              <a:rPr lang="es-ES" sz="1600" dirty="0">
                <a:latin typeface="Century Gothic" panose="020B0502020202020204" pitchFamily="34" charset="0"/>
              </a:rPr>
              <a:t>248 padres.</a:t>
            </a:r>
          </a:p>
          <a:p>
            <a:pPr marL="631825" lvl="0" indent="-363538">
              <a:buClr>
                <a:schemeClr val="accent1">
                  <a:lumMod val="50000"/>
                </a:schemeClr>
              </a:buClr>
            </a:pPr>
            <a:r>
              <a:rPr lang="es-ES" sz="1600" dirty="0">
                <a:latin typeface="Century Gothic" panose="020B0502020202020204" pitchFamily="34" charset="0"/>
              </a:rPr>
              <a:t>1593 madres</a:t>
            </a:r>
            <a:r>
              <a:rPr lang="es-ES" sz="1600" dirty="0" smtClean="0">
                <a:latin typeface="Century Gothic" panose="020B0502020202020204" pitchFamily="34" charset="0"/>
              </a:rPr>
              <a:t>.</a:t>
            </a:r>
            <a:endParaRPr lang="es-ES" sz="1600" dirty="0">
              <a:latin typeface="Century Gothic" panose="020B0502020202020204" pitchFamily="34" charset="0"/>
            </a:endParaRPr>
          </a:p>
          <a:p>
            <a:pPr marL="631825" lvl="0" indent="-363538">
              <a:buClr>
                <a:schemeClr val="accent1">
                  <a:lumMod val="50000"/>
                </a:schemeClr>
              </a:buClr>
            </a:pPr>
            <a:r>
              <a:rPr lang="es-ES" sz="1600" dirty="0">
                <a:latin typeface="Century Gothic" panose="020B0502020202020204" pitchFamily="34" charset="0"/>
              </a:rPr>
              <a:t>2386 </a:t>
            </a:r>
            <a:r>
              <a:rPr lang="es-ES" sz="1600" dirty="0" smtClean="0">
                <a:latin typeface="Century Gothic" panose="020B0502020202020204" pitchFamily="34" charset="0"/>
              </a:rPr>
              <a:t>corderos.</a:t>
            </a:r>
            <a:endParaRPr lang="es-ES_tradnl" sz="1600" dirty="0">
              <a:latin typeface="Century Gothic" panose="020B0502020202020204" pitchFamily="34" charset="0"/>
            </a:endParaRPr>
          </a:p>
          <a:p>
            <a:pPr marL="0" lvl="0" indent="0">
              <a:buClr>
                <a:schemeClr val="accent1">
                  <a:lumMod val="50000"/>
                </a:schemeClr>
              </a:buClr>
              <a:buNone/>
            </a:pPr>
            <a:r>
              <a:rPr lang="es-ES" sz="1600" dirty="0" smtClean="0">
                <a:latin typeface="Century Gothic" panose="020B0502020202020204" pitchFamily="34" charset="0"/>
              </a:rPr>
              <a:t>Para </a:t>
            </a:r>
            <a:r>
              <a:rPr lang="es-ES" sz="1600" dirty="0">
                <a:latin typeface="Century Gothic" panose="020B0502020202020204" pitchFamily="34" charset="0"/>
              </a:rPr>
              <a:t>ello se utilizó la información productiva de </a:t>
            </a:r>
            <a:r>
              <a:rPr lang="es-ES" sz="1600" b="1" dirty="0">
                <a:solidFill>
                  <a:srgbClr val="0707D7"/>
                </a:solidFill>
                <a:latin typeface="Century Gothic" panose="020B0502020202020204" pitchFamily="34" charset="0"/>
              </a:rPr>
              <a:t>2386</a:t>
            </a:r>
            <a:r>
              <a:rPr lang="es-ES" sz="1600" dirty="0">
                <a:latin typeface="Century Gothic" panose="020B0502020202020204" pitchFamily="34" charset="0"/>
              </a:rPr>
              <a:t> animales con información propia de pesos y ganancias medias diarias, lo que equivale a un total </a:t>
            </a:r>
            <a:r>
              <a:rPr lang="es-ES" sz="1600" b="1" dirty="0">
                <a:solidFill>
                  <a:srgbClr val="0707D7"/>
                </a:solidFill>
                <a:latin typeface="Century Gothic" panose="020B0502020202020204" pitchFamily="34" charset="0"/>
              </a:rPr>
              <a:t>9544 pesadas</a:t>
            </a:r>
            <a:r>
              <a:rPr lang="es-ES" sz="1600" dirty="0">
                <a:latin typeface="Century Gothic" panose="020B0502020202020204" pitchFamily="34" charset="0"/>
              </a:rPr>
              <a:t>, distribuidas para el peso al nacimiento, para el peso a 30 días, 45 días y 70 días. </a:t>
            </a:r>
            <a:endParaRPr lang="es-ES_tradnl" sz="1600" dirty="0">
              <a:latin typeface="Century Gothic" panose="020B0502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es-ES" sz="1600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21717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1124744"/>
            <a:ext cx="6798734" cy="1231859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/>
                <a:solidFill>
                  <a:schemeClr val="accent3"/>
                </a:solidFill>
                <a:latin typeface="Baskerville Old Face" pitchFamily="18" charset="0"/>
              </a:rPr>
              <a:t>MODELO DE ANÁLISIS PARA LA EVALUACIÓN GENÉTICA</a:t>
            </a:r>
            <a:endParaRPr lang="es-ES" sz="2400" b="1" dirty="0">
              <a:ln/>
              <a:solidFill>
                <a:schemeClr val="accent3"/>
              </a:solidFill>
              <a:latin typeface="Baskerville Old Face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evaluación genética para los caracteres de pesos y crecimientos se desarrolló mediante la utilización de la metodología BLUP, aplicándose para ello un </a:t>
            </a:r>
            <a:r>
              <a:rPr lang="es-ES" b="1" dirty="0"/>
              <a:t>Modelo Animal con Efectos Maternos</a:t>
            </a:r>
            <a:r>
              <a:rPr lang="es-ES" dirty="0"/>
              <a:t>, utilizándose para ello el paquete MTDFREML (</a:t>
            </a:r>
            <a:r>
              <a:rPr lang="es-ES" dirty="0" err="1"/>
              <a:t>Boldman</a:t>
            </a:r>
            <a:r>
              <a:rPr lang="es-ES" dirty="0"/>
              <a:t> </a:t>
            </a:r>
            <a:r>
              <a:rPr lang="es-ES" i="1" dirty="0"/>
              <a:t>y cols.</a:t>
            </a:r>
            <a:r>
              <a:rPr lang="es-ES" dirty="0"/>
              <a:t>, 1995</a:t>
            </a:r>
            <a:r>
              <a:rPr lang="es-ES" dirty="0" smtClean="0"/>
              <a:t>). </a:t>
            </a:r>
          </a:p>
          <a:p>
            <a:r>
              <a:rPr lang="es-ES" dirty="0"/>
              <a:t>Los efectos incluidos en este modelo de análisis fueron: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32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0428" y="4383864"/>
            <a:ext cx="6798736" cy="70593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Los </a:t>
            </a:r>
            <a:r>
              <a:rPr lang="es-ES" b="1" dirty="0"/>
              <a:t>Efectos Aleatorios</a:t>
            </a:r>
            <a:r>
              <a:rPr lang="es-ES" dirty="0"/>
              <a:t> incluyeron los valores genéticos directos y maternos y el efecto ambiental permanente.</a:t>
            </a:r>
          </a:p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29266" y="10677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ln/>
                <a:solidFill>
                  <a:schemeClr val="accent3"/>
                </a:solidFill>
                <a:latin typeface="Baskerville Old Face" pitchFamily="18" charset="0"/>
              </a:rPr>
              <a:t>MODELO DE ANÁLISIS PARA LA EVALUACIÓN GENÉTICA</a:t>
            </a:r>
            <a:endParaRPr lang="es-ES" sz="2400" b="1" dirty="0">
              <a:ln/>
              <a:solidFill>
                <a:schemeClr val="accent3"/>
              </a:solidFill>
              <a:latin typeface="Baskerville Old Fac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15816" y="2969657"/>
            <a:ext cx="5212184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lvl="0" indent="-180975">
              <a:buFont typeface="Wingdings" pitchFamily="2" charset="2"/>
              <a:buChar char="§"/>
            </a:pPr>
            <a:r>
              <a:rPr lang="es-ES" sz="1600" dirty="0"/>
              <a:t>Interacción Rebaño-Año de </a:t>
            </a:r>
            <a:r>
              <a:rPr lang="es-ES" sz="1600" dirty="0" smtClean="0"/>
              <a:t>parto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es-ES" sz="1600" dirty="0"/>
              <a:t>L</a:t>
            </a:r>
            <a:r>
              <a:rPr lang="es-ES" sz="1600" dirty="0" smtClean="0"/>
              <a:t>a </a:t>
            </a:r>
            <a:r>
              <a:rPr lang="es-ES" sz="1600" dirty="0"/>
              <a:t>época de parto (con cuatro </a:t>
            </a:r>
            <a:r>
              <a:rPr lang="es-ES" sz="1600" dirty="0" smtClean="0"/>
              <a:t>niveles: </a:t>
            </a:r>
            <a:r>
              <a:rPr lang="es-ES" sz="1600" dirty="0"/>
              <a:t>primavera, verano, otoño e invierno</a:t>
            </a:r>
            <a:r>
              <a:rPr lang="es-ES" sz="1600" dirty="0" smtClean="0"/>
              <a:t>)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es-ES" sz="1600" dirty="0" smtClean="0"/>
              <a:t>El </a:t>
            </a:r>
            <a:r>
              <a:rPr lang="es-ES" sz="1600" dirty="0"/>
              <a:t>sexo del cordero (Macho o Hembra</a:t>
            </a:r>
            <a:r>
              <a:rPr lang="es-ES" sz="1600" dirty="0" smtClean="0"/>
              <a:t>)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es-ES" sz="1600" dirty="0" smtClean="0"/>
              <a:t>Tipo </a:t>
            </a:r>
            <a:r>
              <a:rPr lang="es-ES" sz="1600" dirty="0"/>
              <a:t>de parto (simple, doble, triple, cuádruple o superior</a:t>
            </a:r>
            <a:r>
              <a:rPr lang="es-ES" sz="1600" dirty="0" smtClean="0"/>
              <a:t>)</a:t>
            </a:r>
            <a:endParaRPr lang="es-ES" sz="1600" dirty="0" smtClean="0">
              <a:latin typeface="Book Antiqua" pitchFamily="18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090428" y="2525923"/>
            <a:ext cx="6798736" cy="705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Efectos </a:t>
            </a:r>
            <a:r>
              <a:rPr lang="es-ES" b="1" dirty="0" smtClean="0"/>
              <a:t>fijos: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190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4" y="1484784"/>
            <a:ext cx="6798734" cy="878436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n/>
                <a:solidFill>
                  <a:schemeClr val="accent3"/>
                </a:solidFill>
                <a:latin typeface="Baskerville Old Face" pitchFamily="18" charset="0"/>
              </a:rPr>
              <a:t>PRINCIPALES RESULTADOS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6864" y="2490135"/>
            <a:ext cx="7139551" cy="3444997"/>
          </a:xfrm>
        </p:spPr>
        <p:txBody>
          <a:bodyPr/>
          <a:lstStyle/>
          <a:p>
            <a:r>
              <a:rPr lang="es-ES_tradnl" dirty="0">
                <a:latin typeface="Book Antiqua" pitchFamily="18" charset="0"/>
              </a:rPr>
              <a:t>En las </a:t>
            </a:r>
            <a:r>
              <a:rPr lang="es-ES_tradnl" dirty="0" smtClean="0">
                <a:latin typeface="Book Antiqua" pitchFamily="18" charset="0"/>
              </a:rPr>
              <a:t>tablas </a:t>
            </a:r>
            <a:r>
              <a:rPr lang="es-ES_tradnl" dirty="0">
                <a:latin typeface="Book Antiqua" pitchFamily="18" charset="0"/>
              </a:rPr>
              <a:t>1 </a:t>
            </a:r>
            <a:r>
              <a:rPr lang="es-ES_tradnl" dirty="0" smtClean="0">
                <a:latin typeface="Book Antiqua" pitchFamily="18" charset="0"/>
              </a:rPr>
              <a:t>y 2 presentamos </a:t>
            </a:r>
            <a:r>
              <a:rPr lang="es-ES_tradnl" dirty="0">
                <a:latin typeface="Book Antiqua" pitchFamily="18" charset="0"/>
              </a:rPr>
              <a:t>un resumen de los principales parámetros obtenidos en la evaluación, donde se reflejan los </a:t>
            </a:r>
            <a:r>
              <a:rPr lang="es-ES_tradnl" dirty="0" smtClean="0">
                <a:latin typeface="Book Antiqua" pitchFamily="18" charset="0"/>
              </a:rPr>
              <a:t>máximos </a:t>
            </a:r>
            <a:r>
              <a:rPr lang="es-ES_tradnl" dirty="0">
                <a:latin typeface="Book Antiqua" pitchFamily="18" charset="0"/>
              </a:rPr>
              <a:t>obtenidos para los valores genéticos y sus </a:t>
            </a:r>
            <a:r>
              <a:rPr lang="es-ES_tradnl" dirty="0" smtClean="0">
                <a:latin typeface="Book Antiqua" pitchFamily="18" charset="0"/>
              </a:rPr>
              <a:t>precisiones </a:t>
            </a:r>
            <a:r>
              <a:rPr lang="es-ES_tradnl" dirty="0">
                <a:latin typeface="Book Antiqua" pitchFamily="18" charset="0"/>
              </a:rPr>
              <a:t>para </a:t>
            </a:r>
            <a:r>
              <a:rPr lang="es-ES_tradnl" dirty="0" smtClean="0">
                <a:latin typeface="Book Antiqua" pitchFamily="18" charset="0"/>
              </a:rPr>
              <a:t>cada uno de los criterios evaluados.</a:t>
            </a:r>
            <a:endParaRPr lang="es-ES" dirty="0">
              <a:latin typeface="Book Antiqua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700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  <a:latin typeface="Baskerville Old Face" pitchFamily="18" charset="0"/>
              </a:rPr>
              <a:t>PRINCIPALES RESULTADOS</a:t>
            </a:r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4192810"/>
              </p:ext>
            </p:extLst>
          </p:nvPr>
        </p:nvGraphicFramePr>
        <p:xfrm>
          <a:off x="1528233" y="2636912"/>
          <a:ext cx="6096000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6"/>
                <a:gridCol w="2304256"/>
                <a:gridCol w="148748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VALOR GENÉTICO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PRECISIÓN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PESO</a:t>
                      </a:r>
                      <a:r>
                        <a:rPr lang="es-ES" baseline="0" dirty="0" smtClean="0"/>
                        <a:t> 30 DÍAS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1,006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0,85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PESO 45 DÍAS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1,161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0,88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PESO 70 DÍAS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1,649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0,89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GMD 0_30 DÍAS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0,035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0,83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GMD 0_45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0,030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0,88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GMD 0_70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0,028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0,89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31640" y="203453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0707D7"/>
                </a:solidFill>
              </a:rPr>
              <a:t>Tabla 1. COMPONENTES DIRECTOS</a:t>
            </a:r>
            <a:endParaRPr lang="es-ES" b="1" u="sng" dirty="0">
              <a:solidFill>
                <a:srgbClr val="070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2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  <a:latin typeface="Baskerville Old Face" pitchFamily="18" charset="0"/>
              </a:rPr>
              <a:t>PRINCIPALES RESULTADOS</a:t>
            </a:r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6938807"/>
              </p:ext>
            </p:extLst>
          </p:nvPr>
        </p:nvGraphicFramePr>
        <p:xfrm>
          <a:off x="1528233" y="2636912"/>
          <a:ext cx="6096000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6"/>
                <a:gridCol w="2304256"/>
                <a:gridCol w="148748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VALOR GENÉTICO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PRECISIÓN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PESO</a:t>
                      </a:r>
                      <a:r>
                        <a:rPr lang="es-ES" baseline="0" dirty="0" smtClean="0"/>
                        <a:t> 30 DÍAS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0,329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0,95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PESO 45 DÍAS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0,421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0,97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PESO 70 DÍAS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0,637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0,97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GMD 0_30 DÍAS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0,019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0,86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GMD 0_45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0,013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0,96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GMD 0_70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0,010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0,97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31640" y="203453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0707D7"/>
                </a:solidFill>
              </a:rPr>
              <a:t>Tabla 2. COMPONENTES MATERNOS</a:t>
            </a:r>
            <a:endParaRPr lang="es-ES" b="1" u="sng" dirty="0">
              <a:solidFill>
                <a:srgbClr val="070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5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  <a:latin typeface="Baskerville Old Face" pitchFamily="18" charset="0"/>
              </a:rPr>
              <a:t>PRINCIPALES RESULTADOS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Para los componentes directos de pesos y crecimiento se obtuvieron un total de </a:t>
            </a:r>
            <a:r>
              <a:rPr lang="es-ES" b="1" dirty="0">
                <a:solidFill>
                  <a:srgbClr val="0707D7"/>
                </a:solidFill>
              </a:rPr>
              <a:t>35</a:t>
            </a:r>
            <a:r>
              <a:rPr lang="es-ES" dirty="0"/>
              <a:t> machos mejorantes con una precisión superior a </a:t>
            </a:r>
            <a:r>
              <a:rPr lang="es-ES" u="sng" dirty="0"/>
              <a:t>0,70</a:t>
            </a:r>
            <a:r>
              <a:rPr lang="es-ES" dirty="0"/>
              <a:t> y un total de </a:t>
            </a:r>
            <a:r>
              <a:rPr lang="es-ES" b="1" dirty="0">
                <a:solidFill>
                  <a:srgbClr val="0707D7"/>
                </a:solidFill>
              </a:rPr>
              <a:t>778</a:t>
            </a:r>
            <a:r>
              <a:rPr lang="es-ES" dirty="0"/>
              <a:t> machos mejorantes, en el rango de precisión de </a:t>
            </a:r>
            <a:r>
              <a:rPr lang="es-ES" u="sng" dirty="0"/>
              <a:t>0,50 - 0,70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331640" y="203453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0707D7"/>
                </a:solidFill>
              </a:rPr>
              <a:t>COMPONENTES DIRECTOS</a:t>
            </a:r>
            <a:endParaRPr lang="es-ES" b="1" u="sng" dirty="0">
              <a:solidFill>
                <a:srgbClr val="0707D7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077072"/>
            <a:ext cx="3115568" cy="23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8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>
                <a:solidFill>
                  <a:schemeClr val="accent3"/>
                </a:solidFill>
              </a:rPr>
              <a:t>FASES DEL PROGRAMA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2" y="2492897"/>
            <a:ext cx="8280400" cy="3888432"/>
          </a:xfrm>
        </p:spPr>
        <p:txBody>
          <a:bodyPr>
            <a:normAutofit/>
          </a:bodyPr>
          <a:lstStyle/>
          <a:p>
            <a:pPr marL="533400" indent="-533400" algn="l">
              <a:lnSpc>
                <a:spcPct val="80000"/>
              </a:lnSpc>
              <a:buFontTx/>
              <a:buAutoNum type="arabicPeriod"/>
            </a:pPr>
            <a:r>
              <a:rPr lang="es-ES" sz="2800" b="1" dirty="0" smtClean="0">
                <a:solidFill>
                  <a:schemeClr val="tx1"/>
                </a:solidFill>
              </a:rPr>
              <a:t>Organización </a:t>
            </a:r>
            <a:r>
              <a:rPr lang="es-ES" sz="2800" b="1" dirty="0">
                <a:solidFill>
                  <a:schemeClr val="tx1"/>
                </a:solidFill>
              </a:rPr>
              <a:t>del substrato y definición del perfil genético de la raza.</a:t>
            </a:r>
          </a:p>
          <a:p>
            <a:pPr marL="533400" indent="-533400" algn="l">
              <a:lnSpc>
                <a:spcPct val="80000"/>
              </a:lnSpc>
              <a:buFontTx/>
              <a:buAutoNum type="arabicPeriod"/>
            </a:pPr>
            <a:r>
              <a:rPr lang="es-ES" sz="2800" b="1" dirty="0">
                <a:solidFill>
                  <a:schemeClr val="tx1"/>
                </a:solidFill>
              </a:rPr>
              <a:t>Esquema de selección, buscando el progreso genético de la aptitud cárnica cuantitativa,  teniendo en cuenta la interacción genotipo-ambiente ecológico. </a:t>
            </a:r>
            <a:endParaRPr lang="es-ES_tradnl" sz="2800" b="1" dirty="0">
              <a:solidFill>
                <a:schemeClr val="tx1"/>
              </a:solidFill>
            </a:endParaRPr>
          </a:p>
          <a:p>
            <a:pPr marL="533400" indent="-533400" algn="l">
              <a:lnSpc>
                <a:spcPct val="80000"/>
              </a:lnSpc>
              <a:buFontTx/>
              <a:buAutoNum type="arabicPeriod"/>
            </a:pPr>
            <a:r>
              <a:rPr lang="es-ES_tradnl" sz="2800" b="1" dirty="0">
                <a:solidFill>
                  <a:schemeClr val="tx1"/>
                </a:solidFill>
              </a:rPr>
              <a:t>Ampliación del esquema hacia la mejora cualitativa de la producción cárnica (calidad de carne y canal) en un contexto ecológico. 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n/>
                <a:solidFill>
                  <a:schemeClr val="accent3"/>
                </a:solidFill>
                <a:latin typeface="Baskerville Old Face" pitchFamily="18" charset="0"/>
              </a:rPr>
              <a:t>PRINCIPALES RESULTADOS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Para los componentes maternos de pesos y crecimiento se obtuvieron un total de </a:t>
            </a:r>
            <a:r>
              <a:rPr lang="es-ES" b="1" dirty="0">
                <a:solidFill>
                  <a:srgbClr val="0707D7"/>
                </a:solidFill>
              </a:rPr>
              <a:t>6</a:t>
            </a:r>
            <a:r>
              <a:rPr lang="es-ES" dirty="0"/>
              <a:t> machos mejorantes con una precisión superior a </a:t>
            </a:r>
            <a:r>
              <a:rPr lang="es-ES" u="sng" dirty="0"/>
              <a:t>0,70</a:t>
            </a:r>
            <a:r>
              <a:rPr lang="es-ES" dirty="0"/>
              <a:t> y un total de </a:t>
            </a:r>
            <a:r>
              <a:rPr lang="es-ES" b="1" dirty="0">
                <a:solidFill>
                  <a:srgbClr val="0707D7"/>
                </a:solidFill>
              </a:rPr>
              <a:t>36</a:t>
            </a:r>
            <a:r>
              <a:rPr lang="es-ES" dirty="0"/>
              <a:t> machos mejorantes, en el rango de precisión de </a:t>
            </a:r>
            <a:r>
              <a:rPr lang="es-ES" u="sng" dirty="0"/>
              <a:t>0,50 - 0,70</a:t>
            </a:r>
            <a:r>
              <a:rPr lang="es-ES" dirty="0"/>
              <a:t>. 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331640" y="203453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0707D7"/>
                </a:solidFill>
              </a:rPr>
              <a:t>COMPONENTES MATERNOS</a:t>
            </a:r>
            <a:endParaRPr lang="es-ES" b="1" u="sng" dirty="0">
              <a:solidFill>
                <a:srgbClr val="0707D7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005064"/>
            <a:ext cx="3115568" cy="23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6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1412776"/>
            <a:ext cx="6798734" cy="950444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/>
                <a:solidFill>
                  <a:schemeClr val="accent3"/>
                </a:solidFill>
                <a:latin typeface="Baskerville Old Face" pitchFamily="18" charset="0"/>
              </a:rPr>
              <a:t>CÁLCULO DE ÍNDICES SINTÉTICOS</a:t>
            </a:r>
            <a:endParaRPr lang="es-ES" sz="2400" b="1" dirty="0">
              <a:ln/>
              <a:solidFill>
                <a:schemeClr val="accent3"/>
              </a:solidFill>
              <a:latin typeface="Baskerville Old Face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evaluación de los animales se </a:t>
            </a:r>
            <a:r>
              <a:rPr lang="es-ES" dirty="0" smtClean="0"/>
              <a:t>complementó </a:t>
            </a:r>
            <a:r>
              <a:rPr lang="es-ES" dirty="0"/>
              <a:t>con el cálculo de índices sintéticos que combinan los valores genéticos aditivos obtenidos de acuerdo a su importancia económica proporcional, para obtener una valoración para las aptitudes directa y materna de los sementales.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072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7" y="1268760"/>
            <a:ext cx="6798734" cy="109446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/>
                <a:solidFill>
                  <a:schemeClr val="accent3"/>
                </a:solidFill>
                <a:latin typeface="Baskerville Old Face" pitchFamily="18" charset="0"/>
              </a:rPr>
              <a:t>CÁLCULO DE ÍNDICES SINTÉTICOS</a:t>
            </a:r>
            <a:endParaRPr lang="es-ES" sz="2400" b="1" dirty="0">
              <a:ln/>
              <a:solidFill>
                <a:schemeClr val="accent3"/>
              </a:solidFill>
              <a:latin typeface="Baskerville Old Face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490135"/>
            <a:ext cx="6931993" cy="344499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rgbClr val="0707D7"/>
                </a:solidFill>
              </a:rPr>
              <a:t>INDICE GENÉTICO DIRECTO:</a:t>
            </a:r>
            <a:endParaRPr lang="es-ES" b="1" dirty="0">
              <a:solidFill>
                <a:srgbClr val="0707D7"/>
              </a:solidFill>
            </a:endParaRP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sz="2600" b="1" dirty="0" smtClean="0"/>
              <a:t>IGD </a:t>
            </a:r>
            <a:r>
              <a:rPr lang="es-ES" sz="2600" b="1" dirty="0"/>
              <a:t>= </a:t>
            </a:r>
            <a:r>
              <a:rPr lang="es-ES" sz="2600" b="1" dirty="0" err="1"/>
              <a:t>VG</a:t>
            </a:r>
            <a:r>
              <a:rPr lang="es-ES" sz="2600" b="1" baseline="-25000" dirty="0" err="1"/>
              <a:t>d</a:t>
            </a:r>
            <a:r>
              <a:rPr lang="es-ES" sz="2600" b="1" dirty="0"/>
              <a:t> Peso 45 </a:t>
            </a:r>
            <a:r>
              <a:rPr lang="es-ES" sz="2600" b="1" dirty="0" smtClean="0"/>
              <a:t>* </a:t>
            </a:r>
            <a:r>
              <a:rPr lang="es-ES" sz="2600" b="1" dirty="0"/>
              <a:t>1 + </a:t>
            </a:r>
            <a:r>
              <a:rPr lang="es-ES" sz="2600" b="1" dirty="0" err="1"/>
              <a:t>VG</a:t>
            </a:r>
            <a:r>
              <a:rPr lang="es-ES" sz="2600" b="1" baseline="-25000" dirty="0" err="1"/>
              <a:t>d</a:t>
            </a:r>
            <a:r>
              <a:rPr lang="es-ES" sz="2600" b="1" dirty="0"/>
              <a:t> GMD0_70 * 2,5 + 100</a:t>
            </a:r>
            <a:endParaRPr lang="es-ES" sz="2600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Donde:</a:t>
            </a:r>
          </a:p>
          <a:p>
            <a:pPr marL="0" lvl="0" indent="0">
              <a:buNone/>
            </a:pPr>
            <a:r>
              <a:rPr lang="es-ES" b="1" dirty="0" err="1"/>
              <a:t>VG</a:t>
            </a:r>
            <a:r>
              <a:rPr lang="es-ES" b="1" baseline="-25000" dirty="0" err="1"/>
              <a:t>d</a:t>
            </a:r>
            <a:r>
              <a:rPr lang="es-ES" b="1" dirty="0"/>
              <a:t> Peso 45 = </a:t>
            </a:r>
            <a:r>
              <a:rPr lang="es-ES" dirty="0"/>
              <a:t>Valor genético directo para el peso a 45 días.</a:t>
            </a:r>
          </a:p>
          <a:p>
            <a:pPr marL="0" lvl="0" indent="0">
              <a:buNone/>
            </a:pPr>
            <a:r>
              <a:rPr lang="es-ES" b="1" dirty="0" err="1"/>
              <a:t>VG</a:t>
            </a:r>
            <a:r>
              <a:rPr lang="es-ES" b="1" baseline="-25000" dirty="0" err="1"/>
              <a:t>d</a:t>
            </a:r>
            <a:r>
              <a:rPr lang="es-ES" b="1" dirty="0"/>
              <a:t> GMD0_70 = </a:t>
            </a:r>
            <a:r>
              <a:rPr lang="es-ES" dirty="0"/>
              <a:t>Valor genético directo para la ganancia </a:t>
            </a:r>
            <a:r>
              <a:rPr lang="es-ES" dirty="0" smtClean="0"/>
              <a:t>					media </a:t>
            </a:r>
            <a:r>
              <a:rPr lang="es-ES" dirty="0"/>
              <a:t>diaria para el intervalo de 0 a 70 días.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29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222" y="1340768"/>
            <a:ext cx="6798734" cy="102245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n/>
                <a:solidFill>
                  <a:schemeClr val="accent3"/>
                </a:solidFill>
                <a:latin typeface="Baskerville Old Face" pitchFamily="18" charset="0"/>
              </a:rPr>
              <a:t>CÁLCULO DE ÍNDICES SINTÉTICOS</a:t>
            </a:r>
            <a:endParaRPr lang="es-ES" sz="2400" b="1" dirty="0">
              <a:ln/>
              <a:solidFill>
                <a:schemeClr val="accent3"/>
              </a:solidFill>
              <a:latin typeface="Baskerville Old Face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6866" y="2492896"/>
            <a:ext cx="6995534" cy="344499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rgbClr val="0707D7"/>
                </a:solidFill>
              </a:rPr>
              <a:t>INDICE GENÉTICO MATERNO:</a:t>
            </a:r>
            <a:endParaRPr lang="es-ES" b="1" dirty="0">
              <a:solidFill>
                <a:srgbClr val="0707D7"/>
              </a:solidFill>
            </a:endParaRP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Donde</a:t>
            </a:r>
          </a:p>
          <a:p>
            <a:pPr marL="0" lvl="0" indent="0">
              <a:buNone/>
            </a:pPr>
            <a:r>
              <a:rPr lang="es-ES" b="1" dirty="0" err="1"/>
              <a:t>VG</a:t>
            </a:r>
            <a:r>
              <a:rPr lang="es-ES" b="1" baseline="-25000" dirty="0" err="1"/>
              <a:t>m</a:t>
            </a:r>
            <a:r>
              <a:rPr lang="es-ES" b="1" dirty="0"/>
              <a:t> Peso 30 = </a:t>
            </a:r>
            <a:r>
              <a:rPr lang="es-ES" dirty="0"/>
              <a:t>Valor genético materno para el peso a 30 días.</a:t>
            </a:r>
          </a:p>
          <a:p>
            <a:pPr marL="0" lvl="0" indent="0">
              <a:buNone/>
            </a:pPr>
            <a:r>
              <a:rPr lang="es-ES" b="1" dirty="0" err="1"/>
              <a:t>VG</a:t>
            </a:r>
            <a:r>
              <a:rPr lang="es-ES" b="1" baseline="-25000" dirty="0" err="1"/>
              <a:t>m</a:t>
            </a:r>
            <a:r>
              <a:rPr lang="es-ES" b="1" dirty="0"/>
              <a:t> Peso 45 = </a:t>
            </a:r>
            <a:r>
              <a:rPr lang="es-ES" dirty="0"/>
              <a:t>Valor genético materno para el peso a 45 días.</a:t>
            </a:r>
          </a:p>
          <a:p>
            <a:pPr marL="0" indent="0">
              <a:buNone/>
            </a:pPr>
            <a:r>
              <a:rPr lang="es-ES" b="1" dirty="0" err="1"/>
              <a:t>VG</a:t>
            </a:r>
            <a:r>
              <a:rPr lang="es-ES" b="1" baseline="-25000" dirty="0" err="1"/>
              <a:t>m</a:t>
            </a:r>
            <a:r>
              <a:rPr lang="es-ES" b="1" dirty="0"/>
              <a:t> GMD0_45 = </a:t>
            </a:r>
            <a:r>
              <a:rPr lang="es-ES" dirty="0"/>
              <a:t>Valor genético materno para la ganancia </a:t>
            </a:r>
            <a:r>
              <a:rPr lang="es-ES" dirty="0" smtClean="0"/>
              <a:t>				media </a:t>
            </a:r>
            <a:r>
              <a:rPr lang="es-ES" dirty="0"/>
              <a:t>diaria para el intervalo de 0 a 45 días.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99592" y="3140968"/>
            <a:ext cx="796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IGM = </a:t>
            </a:r>
            <a:r>
              <a:rPr lang="es-ES" sz="2000" b="1" dirty="0" err="1"/>
              <a:t>VG</a:t>
            </a:r>
            <a:r>
              <a:rPr lang="es-ES" sz="2000" b="1" baseline="-25000" dirty="0" err="1"/>
              <a:t>m</a:t>
            </a:r>
            <a:r>
              <a:rPr lang="es-ES" sz="2000" b="1" dirty="0"/>
              <a:t> Peso 30*2,5 + </a:t>
            </a:r>
            <a:r>
              <a:rPr lang="es-ES" sz="2000" b="1" dirty="0" err="1"/>
              <a:t>VG</a:t>
            </a:r>
            <a:r>
              <a:rPr lang="es-ES" sz="2000" b="1" baseline="-25000" dirty="0" err="1"/>
              <a:t>m</a:t>
            </a:r>
            <a:r>
              <a:rPr lang="es-ES" sz="2000" b="1" dirty="0"/>
              <a:t> Peso 45 * 1 + VG</a:t>
            </a:r>
            <a:r>
              <a:rPr lang="es-ES" sz="2000" b="1" baseline="-25000" dirty="0"/>
              <a:t>m</a:t>
            </a:r>
            <a:r>
              <a:rPr lang="es-ES" sz="2000" b="1" dirty="0"/>
              <a:t>GMD0_45 * 1,5 + 100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32109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1124744"/>
            <a:ext cx="6798734" cy="1231859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0707D7"/>
                </a:solidFill>
              </a:rPr>
              <a:t>CATÁLOGO DE SEMENTALES 2014</a:t>
            </a:r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078466" y="2564904"/>
            <a:ext cx="6995534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 smtClean="0">
                <a:solidFill>
                  <a:srgbClr val="0707D7"/>
                </a:solidFill>
              </a:rPr>
              <a:t>8</a:t>
            </a:r>
            <a:r>
              <a:rPr lang="es-ES" b="1" dirty="0" smtClean="0">
                <a:solidFill>
                  <a:schemeClr val="tx1"/>
                </a:solidFill>
              </a:rPr>
              <a:t> MACHOS MEJORANTES PARA LOS COMPONENTES DIRECTOS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1"/>
                </a:solidFill>
              </a:rPr>
              <a:t>(Genes responsables del crecimiento)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7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466" y="1124744"/>
            <a:ext cx="6798734" cy="1231859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0707D7"/>
                </a:solidFill>
              </a:rPr>
              <a:t>CATÁLOGO DE SEMENTALES 2014</a:t>
            </a:r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078466" y="2564904"/>
            <a:ext cx="6995534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 smtClean="0">
                <a:solidFill>
                  <a:srgbClr val="0707D7"/>
                </a:solidFill>
              </a:rPr>
              <a:t>4</a:t>
            </a:r>
            <a:r>
              <a:rPr lang="es-ES" b="1" dirty="0" smtClean="0">
                <a:solidFill>
                  <a:schemeClr val="tx1"/>
                </a:solidFill>
              </a:rPr>
              <a:t> MACHOS MEJORANTES PARA LOS COMPONENTES MATERNOS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1"/>
                </a:solidFill>
              </a:rPr>
              <a:t>(Genes responsables de los cuidados maternos que inciden en el crecimiento)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chemeClr val="accent3"/>
                </a:solidFill>
              </a:rPr>
              <a:t>MUCHAS GRACIAS POR SU ATENCIÓN</a:t>
            </a:r>
          </a:p>
        </p:txBody>
      </p:sp>
      <p:pic>
        <p:nvPicPr>
          <p:cNvPr id="20486" name="Picture 6" descr="OvejaNegra+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3213100"/>
            <a:ext cx="2535238" cy="3065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467544" y="304800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2088" lvl="1" algn="l"/>
            <a:r>
              <a:rPr lang="es-ES_tradnl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Esquema de </a:t>
            </a:r>
            <a:r>
              <a:rPr lang="es-ES_tradnl" sz="40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selección.Organización</a:t>
            </a:r>
            <a:r>
              <a:rPr lang="es-ES_tradnl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de la población </a:t>
            </a:r>
            <a:endParaRPr lang="es-ES_tradnl" sz="40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3733800" y="3581400"/>
            <a:ext cx="1454150" cy="1588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3159125" y="4800600"/>
            <a:ext cx="260985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084638" y="2743200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000" b="0">
                <a:solidFill>
                  <a:srgbClr val="000000"/>
                </a:solidFill>
                <a:effectLst/>
              </a:rPr>
              <a:t>Núcleo</a:t>
            </a:r>
            <a:endParaRPr lang="es-ES_tradnl" sz="2800" b="0">
              <a:solidFill>
                <a:schemeClr val="tx1"/>
              </a:solidFill>
              <a:effectLst/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3962400" y="3048000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000" b="0">
                <a:solidFill>
                  <a:srgbClr val="000000"/>
                </a:solidFill>
                <a:effectLst/>
              </a:rPr>
              <a:t>Selectivo</a:t>
            </a:r>
            <a:endParaRPr lang="es-ES_tradnl" sz="2800" b="0">
              <a:solidFill>
                <a:schemeClr val="tx1"/>
              </a:solidFill>
              <a:effectLst/>
            </a:endParaRP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4038600" y="4267200"/>
            <a:ext cx="1008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3810000" y="3749675"/>
            <a:ext cx="1390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400" b="0">
                <a:solidFill>
                  <a:srgbClr val="000000"/>
                </a:solidFill>
                <a:effectLst/>
              </a:rPr>
              <a:t>Segmento</a:t>
            </a:r>
            <a:endParaRPr lang="es-ES_tradnl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3657600" y="4054475"/>
            <a:ext cx="1730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400" b="0">
                <a:solidFill>
                  <a:srgbClr val="000000"/>
                </a:solidFill>
                <a:effectLst/>
              </a:rPr>
              <a:t>de Influencia</a:t>
            </a:r>
            <a:endParaRPr lang="es-ES_tradnl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4051300" y="5287963"/>
            <a:ext cx="8572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3733800" y="4968875"/>
            <a:ext cx="13414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400" b="0">
                <a:solidFill>
                  <a:srgbClr val="000000"/>
                </a:solidFill>
                <a:effectLst/>
              </a:rPr>
              <a:t>Población</a:t>
            </a:r>
            <a:endParaRPr lang="es-ES_tradnl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3390900" y="5334000"/>
            <a:ext cx="2476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_tradnl" sz="2400" b="0">
                <a:solidFill>
                  <a:srgbClr val="000000"/>
                </a:solidFill>
                <a:effectLst/>
              </a:rPr>
              <a:t>fuera de control</a:t>
            </a:r>
            <a:endParaRPr lang="es-ES_tradnl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6076950" y="2890838"/>
            <a:ext cx="1314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900" b="0">
                <a:solidFill>
                  <a:srgbClr val="000000"/>
                </a:solidFill>
                <a:effectLst/>
              </a:rPr>
              <a:t>Circulación</a:t>
            </a:r>
            <a:endParaRPr lang="es-ES_tradnl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6562725" y="3209925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900" b="0">
                <a:solidFill>
                  <a:srgbClr val="000000"/>
                </a:solidFill>
                <a:effectLst/>
              </a:rPr>
              <a:t>de</a:t>
            </a:r>
            <a:endParaRPr lang="es-ES_tradnl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6061075" y="3505200"/>
            <a:ext cx="13906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900" b="0">
                <a:solidFill>
                  <a:srgbClr val="000000"/>
                </a:solidFill>
                <a:effectLst/>
              </a:rPr>
              <a:t>Ganaderías</a:t>
            </a:r>
            <a:endParaRPr lang="es-ES_tradnl" sz="3200" b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14600" y="2514600"/>
            <a:ext cx="1454150" cy="3048000"/>
            <a:chOff x="1851" y="1640"/>
            <a:chExt cx="772" cy="1979"/>
          </a:xfrm>
        </p:grpSpPr>
        <p:sp>
          <p:nvSpPr>
            <p:cNvPr id="124946" name="Freeform 18"/>
            <p:cNvSpPr>
              <a:spLocks/>
            </p:cNvSpPr>
            <p:nvPr/>
          </p:nvSpPr>
          <p:spPr bwMode="auto">
            <a:xfrm>
              <a:off x="1876" y="1640"/>
              <a:ext cx="747" cy="1910"/>
            </a:xfrm>
            <a:custGeom>
              <a:avLst/>
              <a:gdLst/>
              <a:ahLst/>
              <a:cxnLst>
                <a:cxn ang="0">
                  <a:pos x="1495" y="15"/>
                </a:cxn>
                <a:cxn ang="0">
                  <a:pos x="1466" y="0"/>
                </a:cxn>
                <a:cxn ang="0">
                  <a:pos x="0" y="3807"/>
                </a:cxn>
                <a:cxn ang="0">
                  <a:pos x="29" y="3822"/>
                </a:cxn>
                <a:cxn ang="0">
                  <a:pos x="1495" y="15"/>
                </a:cxn>
              </a:cxnLst>
              <a:rect l="0" t="0" r="r" b="b"/>
              <a:pathLst>
                <a:path w="1495" h="3822">
                  <a:moveTo>
                    <a:pt x="1495" y="15"/>
                  </a:moveTo>
                  <a:lnTo>
                    <a:pt x="1466" y="0"/>
                  </a:lnTo>
                  <a:lnTo>
                    <a:pt x="0" y="3807"/>
                  </a:lnTo>
                  <a:lnTo>
                    <a:pt x="29" y="3822"/>
                  </a:lnTo>
                  <a:lnTo>
                    <a:pt x="1495" y="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7" name="Freeform 19"/>
            <p:cNvSpPr>
              <a:spLocks/>
            </p:cNvSpPr>
            <p:nvPr/>
          </p:nvSpPr>
          <p:spPr bwMode="auto">
            <a:xfrm>
              <a:off x="1851" y="3529"/>
              <a:ext cx="64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79"/>
                </a:cxn>
                <a:cxn ang="0">
                  <a:pos x="130" y="64"/>
                </a:cxn>
                <a:cxn ang="0">
                  <a:pos x="0" y="0"/>
                </a:cxn>
              </a:cxnLst>
              <a:rect l="0" t="0" r="r" b="b"/>
              <a:pathLst>
                <a:path w="130" h="179">
                  <a:moveTo>
                    <a:pt x="0" y="0"/>
                  </a:moveTo>
                  <a:lnTo>
                    <a:pt x="8" y="179"/>
                  </a:lnTo>
                  <a:lnTo>
                    <a:pt x="13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2439988" y="3065463"/>
            <a:ext cx="1109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1676400" y="2971800"/>
            <a:ext cx="15763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900" b="0">
                <a:solidFill>
                  <a:srgbClr val="000000"/>
                </a:solidFill>
                <a:effectLst/>
              </a:rPr>
              <a:t>Influencia</a:t>
            </a:r>
            <a:endParaRPr lang="es-ES_tradnl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1752600" y="3352800"/>
            <a:ext cx="1473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2900" b="0">
                <a:solidFill>
                  <a:srgbClr val="000000"/>
                </a:solidFill>
                <a:effectLst/>
              </a:rPr>
              <a:t>Genética</a:t>
            </a:r>
            <a:endParaRPr lang="es-ES_tradnl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2439988" y="1354138"/>
            <a:ext cx="39290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2439988" y="1296988"/>
            <a:ext cx="3878262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54" name="AutoShape 26"/>
          <p:cNvSpPr>
            <a:spLocks noChangeArrowheads="1"/>
          </p:cNvSpPr>
          <p:nvPr/>
        </p:nvSpPr>
        <p:spPr bwMode="auto">
          <a:xfrm>
            <a:off x="2590800" y="1981200"/>
            <a:ext cx="3733800" cy="403860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 flipH="1">
            <a:off x="5257800" y="2438400"/>
            <a:ext cx="1441450" cy="3124200"/>
            <a:chOff x="1851" y="1640"/>
            <a:chExt cx="772" cy="1979"/>
          </a:xfrm>
        </p:grpSpPr>
        <p:sp>
          <p:nvSpPr>
            <p:cNvPr id="124956" name="Freeform 28"/>
            <p:cNvSpPr>
              <a:spLocks/>
            </p:cNvSpPr>
            <p:nvPr/>
          </p:nvSpPr>
          <p:spPr bwMode="auto">
            <a:xfrm>
              <a:off x="1876" y="1640"/>
              <a:ext cx="747" cy="1910"/>
            </a:xfrm>
            <a:custGeom>
              <a:avLst/>
              <a:gdLst/>
              <a:ahLst/>
              <a:cxnLst>
                <a:cxn ang="0">
                  <a:pos x="1495" y="15"/>
                </a:cxn>
                <a:cxn ang="0">
                  <a:pos x="1466" y="0"/>
                </a:cxn>
                <a:cxn ang="0">
                  <a:pos x="0" y="3807"/>
                </a:cxn>
                <a:cxn ang="0">
                  <a:pos x="29" y="3822"/>
                </a:cxn>
                <a:cxn ang="0">
                  <a:pos x="1495" y="15"/>
                </a:cxn>
              </a:cxnLst>
              <a:rect l="0" t="0" r="r" b="b"/>
              <a:pathLst>
                <a:path w="1495" h="3822">
                  <a:moveTo>
                    <a:pt x="1495" y="15"/>
                  </a:moveTo>
                  <a:lnTo>
                    <a:pt x="1466" y="0"/>
                  </a:lnTo>
                  <a:lnTo>
                    <a:pt x="0" y="3807"/>
                  </a:lnTo>
                  <a:lnTo>
                    <a:pt x="29" y="3822"/>
                  </a:lnTo>
                  <a:lnTo>
                    <a:pt x="1495" y="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7" name="Freeform 29"/>
            <p:cNvSpPr>
              <a:spLocks/>
            </p:cNvSpPr>
            <p:nvPr/>
          </p:nvSpPr>
          <p:spPr bwMode="auto">
            <a:xfrm>
              <a:off x="1851" y="3529"/>
              <a:ext cx="64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79"/>
                </a:cxn>
                <a:cxn ang="0">
                  <a:pos x="130" y="64"/>
                </a:cxn>
                <a:cxn ang="0">
                  <a:pos x="0" y="0"/>
                </a:cxn>
              </a:cxnLst>
              <a:rect l="0" t="0" r="r" b="b"/>
              <a:pathLst>
                <a:path w="130" h="179">
                  <a:moveTo>
                    <a:pt x="0" y="0"/>
                  </a:moveTo>
                  <a:lnTo>
                    <a:pt x="8" y="179"/>
                  </a:lnTo>
                  <a:lnTo>
                    <a:pt x="13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 flipV="1">
            <a:off x="4953000" y="2514600"/>
            <a:ext cx="1447800" cy="3200400"/>
            <a:chOff x="1851" y="1640"/>
            <a:chExt cx="772" cy="1979"/>
          </a:xfrm>
        </p:grpSpPr>
        <p:sp>
          <p:nvSpPr>
            <p:cNvPr id="124959" name="Freeform 31"/>
            <p:cNvSpPr>
              <a:spLocks/>
            </p:cNvSpPr>
            <p:nvPr/>
          </p:nvSpPr>
          <p:spPr bwMode="auto">
            <a:xfrm>
              <a:off x="1876" y="1640"/>
              <a:ext cx="747" cy="1910"/>
            </a:xfrm>
            <a:custGeom>
              <a:avLst/>
              <a:gdLst/>
              <a:ahLst/>
              <a:cxnLst>
                <a:cxn ang="0">
                  <a:pos x="1495" y="15"/>
                </a:cxn>
                <a:cxn ang="0">
                  <a:pos x="1466" y="0"/>
                </a:cxn>
                <a:cxn ang="0">
                  <a:pos x="0" y="3807"/>
                </a:cxn>
                <a:cxn ang="0">
                  <a:pos x="29" y="3822"/>
                </a:cxn>
                <a:cxn ang="0">
                  <a:pos x="1495" y="15"/>
                </a:cxn>
              </a:cxnLst>
              <a:rect l="0" t="0" r="r" b="b"/>
              <a:pathLst>
                <a:path w="1495" h="3822">
                  <a:moveTo>
                    <a:pt x="1495" y="15"/>
                  </a:moveTo>
                  <a:lnTo>
                    <a:pt x="1466" y="0"/>
                  </a:lnTo>
                  <a:lnTo>
                    <a:pt x="0" y="3807"/>
                  </a:lnTo>
                  <a:lnTo>
                    <a:pt x="29" y="3822"/>
                  </a:lnTo>
                  <a:lnTo>
                    <a:pt x="1495" y="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0" name="Freeform 32"/>
            <p:cNvSpPr>
              <a:spLocks/>
            </p:cNvSpPr>
            <p:nvPr/>
          </p:nvSpPr>
          <p:spPr bwMode="auto">
            <a:xfrm>
              <a:off x="1851" y="3529"/>
              <a:ext cx="64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79"/>
                </a:cxn>
                <a:cxn ang="0">
                  <a:pos x="130" y="64"/>
                </a:cxn>
                <a:cxn ang="0">
                  <a:pos x="0" y="0"/>
                </a:cxn>
              </a:cxnLst>
              <a:rect l="0" t="0" r="r" b="b"/>
              <a:pathLst>
                <a:path w="130" h="179">
                  <a:moveTo>
                    <a:pt x="0" y="0"/>
                  </a:moveTo>
                  <a:lnTo>
                    <a:pt x="8" y="179"/>
                  </a:lnTo>
                  <a:lnTo>
                    <a:pt x="13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61" name="AutoShape 33"/>
          <p:cNvSpPr>
            <a:spLocks noChangeArrowheads="1"/>
          </p:cNvSpPr>
          <p:nvPr/>
        </p:nvSpPr>
        <p:spPr bwMode="auto">
          <a:xfrm>
            <a:off x="0" y="4267200"/>
            <a:ext cx="4800600" cy="2590800"/>
          </a:xfrm>
          <a:prstGeom prst="wedgeRectCallout">
            <a:avLst>
              <a:gd name="adj1" fmla="val 36542"/>
              <a:gd name="adj2" fmla="val -82968"/>
            </a:avLst>
          </a:prstGeom>
          <a:solidFill>
            <a:srgbClr val="FFFF99"/>
          </a:solidFill>
          <a:ln w="222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FORMADO POR GANADERÍAS DE ÉLITE.</a:t>
            </a:r>
          </a:p>
          <a:p>
            <a:pPr algn="l">
              <a:buFontTx/>
              <a:buChar char="•"/>
            </a:pPr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SOMETIDAS A UNA EVALUACIÓN GENÉTICA</a:t>
            </a:r>
          </a:p>
          <a:p>
            <a:pPr algn="l"/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INTER-REBAÑO.</a:t>
            </a:r>
          </a:p>
          <a:p>
            <a:pPr algn="l"/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14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 </a:t>
            </a: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MAYOR PARTE DEL PROGRESO</a:t>
            </a:r>
          </a:p>
          <a:p>
            <a:pPr algn="l"/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GENÉTICO Y SE DIFUNDE HACIA ESTRATOS MÁS</a:t>
            </a:r>
          </a:p>
          <a:p>
            <a:pPr algn="l"/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BAJOS POR I.A. O VENTA DE REPRODUCTORES </a:t>
            </a:r>
          </a:p>
          <a:p>
            <a:pPr algn="l"/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(MACHOS Y HEMBRAS).</a:t>
            </a:r>
          </a:p>
          <a:p>
            <a:pPr algn="l"/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FORMADO POR </a:t>
            </a:r>
            <a:r>
              <a:rPr lang="es-ES_tradnl" sz="14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15-20% DE LA POBLACIÓN </a:t>
            </a:r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62" name="AutoShape 34"/>
          <p:cNvSpPr>
            <a:spLocks noChangeArrowheads="1"/>
          </p:cNvSpPr>
          <p:nvPr/>
        </p:nvSpPr>
        <p:spPr bwMode="auto">
          <a:xfrm>
            <a:off x="4038600" y="4953000"/>
            <a:ext cx="5105400" cy="1905000"/>
          </a:xfrm>
          <a:prstGeom prst="wedgeRectCallout">
            <a:avLst>
              <a:gd name="adj1" fmla="val -31218"/>
              <a:gd name="adj2" fmla="val -78583"/>
            </a:avLst>
          </a:prstGeom>
          <a:solidFill>
            <a:srgbClr val="FFFF99"/>
          </a:solidFill>
          <a:ln w="222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GANADERÍAS ASOCIADAS </a:t>
            </a:r>
            <a:r>
              <a:rPr lang="es-ES_tradnl" sz="14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 INVOLUCRADAS EN EL ESQUEMA</a:t>
            </a:r>
          </a:p>
          <a:p>
            <a:pPr algn="l"/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buFontTx/>
              <a:buChar char="•"/>
            </a:pP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14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RECIBE </a:t>
            </a: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INFLUENCIA GENÉTICA DIRECTA DEL</a:t>
            </a:r>
          </a:p>
          <a:p>
            <a:pPr algn="l"/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NÚCLEO SELECTIVO.</a:t>
            </a:r>
          </a:p>
          <a:p>
            <a:pPr algn="l">
              <a:buFontTx/>
              <a:buChar char="•"/>
            </a:pPr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 CUMPLIR REQUISITOS PUEDEN INTEGRARSE EN </a:t>
            </a:r>
          </a:p>
          <a:p>
            <a:pPr algn="l"/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NÚCLEO SELECTIVO.</a:t>
            </a:r>
          </a:p>
          <a:p>
            <a:pPr algn="l"/>
            <a:r>
              <a:rPr lang="es-ES_tradnl" sz="1400" dirty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l"/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endParaRPr lang="es-ES_tradnl" sz="1400" dirty="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63" name="AutoShape 35"/>
          <p:cNvSpPr>
            <a:spLocks noChangeArrowheads="1"/>
          </p:cNvSpPr>
          <p:nvPr/>
        </p:nvSpPr>
        <p:spPr bwMode="auto">
          <a:xfrm flipH="1">
            <a:off x="1295400" y="1066800"/>
            <a:ext cx="5867400" cy="1219200"/>
          </a:xfrm>
          <a:prstGeom prst="wedgeRectCallout">
            <a:avLst>
              <a:gd name="adj1" fmla="val -8065"/>
              <a:gd name="adj2" fmla="val 266532"/>
            </a:avLst>
          </a:prstGeom>
          <a:solidFill>
            <a:srgbClr val="FFFF99"/>
          </a:solidFill>
          <a:ln w="222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endParaRPr lang="es-ES_tradnl" sz="1400" b="0">
              <a:solidFill>
                <a:srgbClr val="111111"/>
              </a:solidFill>
              <a:effectLst/>
            </a:endParaRPr>
          </a:p>
          <a:p>
            <a:pPr algn="l">
              <a:buFontTx/>
              <a:buChar char="•"/>
            </a:pPr>
            <a:r>
              <a:rPr lang="es-ES_tradnl" sz="1400" b="0">
                <a:solidFill>
                  <a:srgbClr val="111111"/>
                </a:solidFill>
                <a:effectLst/>
              </a:rPr>
              <a:t> </a:t>
            </a:r>
            <a:r>
              <a:rPr lang="es-ES_tradnl" sz="140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 INTEGRAN LAS GANADERÍAS COMERCIALES</a:t>
            </a:r>
          </a:p>
          <a:p>
            <a:pPr algn="l"/>
            <a:r>
              <a:rPr lang="es-ES_tradnl" sz="140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INDEPENDIENTES. </a:t>
            </a:r>
          </a:p>
          <a:p>
            <a:pPr algn="l"/>
            <a:endParaRPr lang="es-ES_tradnl" sz="140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r>
              <a:rPr lang="es-ES_tradnl" sz="140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RECIBEN LA MEJORA GENÉTICA ADQUIRIENDO ANIMALES</a:t>
            </a:r>
          </a:p>
          <a:p>
            <a:pPr algn="l"/>
            <a:r>
              <a:rPr lang="es-ES_tradnl" sz="140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REPOSICIÓN.</a:t>
            </a:r>
          </a:p>
          <a:p>
            <a:pPr algn="l">
              <a:buFontTx/>
              <a:buChar char="•"/>
            </a:pPr>
            <a:endParaRPr lang="es-ES_tradnl" sz="1400">
              <a:solidFill>
                <a:srgbClr val="1111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24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1" grpId="0" animBg="1" autoUpdateAnimBg="0"/>
      <p:bldP spid="124962" grpId="0" animBg="1" autoUpdateAnimBg="0"/>
      <p:bldP spid="12496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1ª </a:t>
            </a:r>
            <a:r>
              <a:rPr lang="en-US" dirty="0" err="1" smtClean="0">
                <a:solidFill>
                  <a:schemeClr val="accent3"/>
                </a:solidFill>
              </a:rPr>
              <a:t>Fase</a:t>
            </a:r>
            <a:r>
              <a:rPr lang="en-US" dirty="0" smtClean="0">
                <a:solidFill>
                  <a:schemeClr val="accent3"/>
                </a:solidFill>
              </a:rPr>
              <a:t>. </a:t>
            </a:r>
            <a:r>
              <a:rPr lang="en-US" dirty="0" err="1" smtClean="0">
                <a:solidFill>
                  <a:schemeClr val="accent3"/>
                </a:solidFill>
              </a:rPr>
              <a:t>Organización</a:t>
            </a:r>
            <a:r>
              <a:rPr lang="en-US" dirty="0" smtClean="0">
                <a:solidFill>
                  <a:schemeClr val="accent3"/>
                </a:solidFill>
              </a:rPr>
              <a:t> del </a:t>
            </a:r>
            <a:r>
              <a:rPr lang="en-US" dirty="0" err="1" smtClean="0">
                <a:solidFill>
                  <a:schemeClr val="accent3"/>
                </a:solidFill>
              </a:rPr>
              <a:t>sustrato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accent3"/>
                </a:solidFill>
              </a:rPr>
              <a:t>ORGANIZACIÓN </a:t>
            </a:r>
            <a:r>
              <a:rPr lang="es-ES" sz="4000" dirty="0">
                <a:solidFill>
                  <a:schemeClr val="accent3"/>
                </a:solidFill>
              </a:rPr>
              <a:t>Y  DEFINICIÓN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2" y="2348880"/>
            <a:ext cx="8208912" cy="4104456"/>
          </a:xfrm>
        </p:spPr>
        <p:txBody>
          <a:bodyPr>
            <a:normAutofit lnSpcReduction="10000"/>
          </a:bodyPr>
          <a:lstStyle/>
          <a:p>
            <a:pPr marL="533400" indent="-533400" algn="l">
              <a:lnSpc>
                <a:spcPct val="80000"/>
              </a:lnSpc>
              <a:buFontTx/>
              <a:buChar char="•"/>
            </a:pPr>
            <a:r>
              <a:rPr lang="es-ES_tradnl" b="1" dirty="0"/>
              <a:t>Desarrollo de los instrumentos de recogida de información:</a:t>
            </a:r>
          </a:p>
          <a:p>
            <a:pPr marL="914400" lvl="1" indent="-457200" algn="l">
              <a:lnSpc>
                <a:spcPct val="80000"/>
              </a:lnSpc>
              <a:buFontTx/>
              <a:buChar char="–"/>
            </a:pPr>
            <a:r>
              <a:rPr lang="es-ES_tradnl" sz="2400" b="1" dirty="0">
                <a:solidFill>
                  <a:schemeClr val="tx1"/>
                </a:solidFill>
              </a:rPr>
              <a:t>Libro Genealógico:</a:t>
            </a:r>
          </a:p>
          <a:p>
            <a:pPr marL="1295400" lvl="2" indent="-381000" algn="l">
              <a:lnSpc>
                <a:spcPct val="80000"/>
              </a:lnSpc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</a:rPr>
              <a:t>Identificación animal</a:t>
            </a:r>
          </a:p>
          <a:p>
            <a:pPr marL="1295400" lvl="2" indent="-381000" algn="l">
              <a:lnSpc>
                <a:spcPct val="80000"/>
              </a:lnSpc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</a:rPr>
              <a:t>Genealogías</a:t>
            </a:r>
          </a:p>
          <a:p>
            <a:pPr marL="914400" lvl="1" indent="-457200" algn="l">
              <a:lnSpc>
                <a:spcPct val="80000"/>
              </a:lnSpc>
              <a:buFontTx/>
              <a:buChar char="–"/>
            </a:pPr>
            <a:r>
              <a:rPr lang="es-ES_tradnl" sz="2400" b="1" dirty="0">
                <a:solidFill>
                  <a:schemeClr val="tx1"/>
                </a:solidFill>
              </a:rPr>
              <a:t>Control de rendimientos:</a:t>
            </a:r>
          </a:p>
          <a:p>
            <a:pPr marL="1295400" lvl="2" indent="-381000" algn="l">
              <a:lnSpc>
                <a:spcPct val="80000"/>
              </a:lnSpc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</a:rPr>
              <a:t>Fenotipos (producciones)</a:t>
            </a:r>
          </a:p>
          <a:p>
            <a:pPr marL="1295400" lvl="2" indent="-381000" algn="l">
              <a:lnSpc>
                <a:spcPct val="80000"/>
              </a:lnSpc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</a:rPr>
              <a:t>Circunstancias ambientales</a:t>
            </a:r>
          </a:p>
          <a:p>
            <a:pPr marL="1295400" lvl="2" indent="-381000" algn="l">
              <a:lnSpc>
                <a:spcPct val="80000"/>
              </a:lnSpc>
              <a:buFontTx/>
              <a:buChar char="•"/>
            </a:pPr>
            <a:r>
              <a:rPr lang="es-ES_tradnl" sz="2400" b="1" dirty="0">
                <a:solidFill>
                  <a:schemeClr val="tx1"/>
                </a:solidFill>
              </a:rPr>
              <a:t>Conexión genética de los rebaños</a:t>
            </a:r>
          </a:p>
          <a:p>
            <a:pPr marL="533400" indent="-533400" algn="l">
              <a:lnSpc>
                <a:spcPct val="80000"/>
              </a:lnSpc>
              <a:buFontTx/>
              <a:buChar char="•"/>
            </a:pPr>
            <a:r>
              <a:rPr lang="es-ES_tradnl" b="1" dirty="0"/>
              <a:t>Definición y mejora de la identidad genética de la raza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620688"/>
            <a:ext cx="8028756" cy="720725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chemeClr val="accent3"/>
                </a:solidFill>
              </a:rPr>
              <a:t>CONEXIÓN GENÉTICA DE LOS REBAÑOS</a:t>
            </a:r>
          </a:p>
        </p:txBody>
      </p:sp>
      <p:pic>
        <p:nvPicPr>
          <p:cNvPr id="14341" name="Picture 5" descr="Lojea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2519363" cy="1674813"/>
          </a:xfrm>
          <a:prstGeom prst="rect">
            <a:avLst/>
          </a:prstGeom>
          <a:noFill/>
        </p:spPr>
      </p:pic>
      <p:pic>
        <p:nvPicPr>
          <p:cNvPr id="14343" name="Picture 7" descr="708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24400"/>
            <a:ext cx="2430462" cy="1739900"/>
          </a:xfrm>
          <a:prstGeom prst="rect">
            <a:avLst/>
          </a:prstGeom>
          <a:noFill/>
        </p:spPr>
      </p:pic>
      <p:pic>
        <p:nvPicPr>
          <p:cNvPr id="14345" name="Picture 9" descr="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437063"/>
            <a:ext cx="2633662" cy="1974850"/>
          </a:xfrm>
          <a:prstGeom prst="rect">
            <a:avLst/>
          </a:prstGeom>
          <a:noFill/>
        </p:spPr>
      </p:pic>
      <p:pic>
        <p:nvPicPr>
          <p:cNvPr id="14347" name="Picture 11" descr="Oveja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628775"/>
            <a:ext cx="2592388" cy="1639888"/>
          </a:xfrm>
          <a:prstGeom prst="rect">
            <a:avLst/>
          </a:prstGeom>
          <a:noFill/>
        </p:spPr>
      </p:pic>
      <p:pic>
        <p:nvPicPr>
          <p:cNvPr id="14349" name="Picture 13" descr="raza_canaria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3573463"/>
            <a:ext cx="720725" cy="560387"/>
          </a:xfrm>
          <a:prstGeom prst="rect">
            <a:avLst/>
          </a:prstGeom>
          <a:noFill/>
        </p:spPr>
      </p:pic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692275" y="3573463"/>
            <a:ext cx="0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7308850" y="3429000"/>
            <a:ext cx="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3635375" y="2349500"/>
            <a:ext cx="20891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3492500" y="5516563"/>
            <a:ext cx="20891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5003800" y="3284538"/>
            <a:ext cx="863600" cy="144462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003800" y="4292600"/>
            <a:ext cx="863600" cy="288925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 flipV="1">
            <a:off x="3276600" y="3284538"/>
            <a:ext cx="719138" cy="21590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3203575" y="4365625"/>
            <a:ext cx="720725" cy="287338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2ª </a:t>
            </a:r>
            <a:r>
              <a:rPr lang="en-US" dirty="0" err="1" smtClean="0">
                <a:solidFill>
                  <a:schemeClr val="accent3"/>
                </a:solidFill>
              </a:rPr>
              <a:t>Fase</a:t>
            </a:r>
            <a:r>
              <a:rPr lang="en-US" dirty="0" smtClean="0">
                <a:solidFill>
                  <a:schemeClr val="accent3"/>
                </a:solidFill>
              </a:rPr>
              <a:t>. </a:t>
            </a:r>
            <a:r>
              <a:rPr lang="en-US" dirty="0" err="1" smtClean="0">
                <a:solidFill>
                  <a:schemeClr val="accent3"/>
                </a:solidFill>
              </a:rPr>
              <a:t>Esquema</a:t>
            </a:r>
            <a:r>
              <a:rPr lang="en-US" dirty="0" smtClean="0">
                <a:solidFill>
                  <a:schemeClr val="accent3"/>
                </a:solidFill>
              </a:rPr>
              <a:t> de </a:t>
            </a:r>
            <a:r>
              <a:rPr lang="en-US" dirty="0" err="1" smtClean="0">
                <a:solidFill>
                  <a:schemeClr val="accent3"/>
                </a:solidFill>
              </a:rPr>
              <a:t>selección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Objetivos</a:t>
            </a:r>
            <a:r>
              <a:rPr lang="en-US" sz="4000" b="1" dirty="0" smtClean="0"/>
              <a:t> y </a:t>
            </a:r>
            <a:r>
              <a:rPr lang="en-US" sz="4000" b="1" dirty="0" err="1" smtClean="0"/>
              <a:t>criterios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1700213"/>
            <a:ext cx="8064896" cy="4464050"/>
          </a:xfrm>
          <a:ln>
            <a:noFill/>
          </a:ln>
        </p:spPr>
        <p:txBody>
          <a:bodyPr>
            <a:normAutofit/>
          </a:bodyPr>
          <a:lstStyle/>
          <a:p>
            <a:pPr marL="533400" indent="-533400" algn="l">
              <a:lnSpc>
                <a:spcPct val="80000"/>
              </a:lnSpc>
            </a:pPr>
            <a:r>
              <a:rPr lang="es-ES_tradnl" sz="2800" b="1" dirty="0" smtClean="0"/>
              <a:t>Objetivo </a:t>
            </a:r>
            <a:r>
              <a:rPr lang="es-ES_tradnl" sz="2800" b="1" dirty="0"/>
              <a:t>1. Mejora de la identidad genética de la raza</a:t>
            </a:r>
          </a:p>
          <a:p>
            <a:pPr marL="533400" indent="-533400" algn="l">
              <a:lnSpc>
                <a:spcPct val="80000"/>
              </a:lnSpc>
            </a:pPr>
            <a:r>
              <a:rPr lang="es-ES_tradnl" sz="2800" b="1" dirty="0"/>
              <a:t>	Criterio 1.1. Probabilidad de adscripción individual al perfil genético molecular de la raza</a:t>
            </a:r>
          </a:p>
          <a:p>
            <a:pPr marL="533400" indent="-533400" algn="l">
              <a:lnSpc>
                <a:spcPct val="80000"/>
              </a:lnSpc>
            </a:pPr>
            <a:r>
              <a:rPr lang="es-ES_tradnl" sz="2800" b="1" dirty="0"/>
              <a:t>	Criterio 1.2. Distancia genética del rebaño con respecto a la población formada por los rebaños determinados como patrón genético de comparación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4956</TotalTime>
  <Words>1643</Words>
  <Application>Microsoft Office PowerPoint</Application>
  <PresentationFormat>Presentación en pantalla (4:3)</PresentationFormat>
  <Paragraphs>301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Orgánico</vt:lpstr>
      <vt:lpstr>Grupo de Investigación PAI-AGR-218  Universidad de Córdoba</vt:lpstr>
      <vt:lpstr>SITUACIÓN DE PARTIDA</vt:lpstr>
      <vt:lpstr>FASES DEL PROGRAMA</vt:lpstr>
      <vt:lpstr>Diapositiva 4</vt:lpstr>
      <vt:lpstr>1ª Fase. Organización del sustrato</vt:lpstr>
      <vt:lpstr>ORGANIZACIÓN Y  DEFINICIÓN</vt:lpstr>
      <vt:lpstr>CONEXIÓN GENÉTICA DE LOS REBAÑOS</vt:lpstr>
      <vt:lpstr>2ª Fase. Esquema de selección</vt:lpstr>
      <vt:lpstr>Diapositiva 9</vt:lpstr>
      <vt:lpstr>Diapositiva 10</vt:lpstr>
      <vt:lpstr>Diapositiva 11</vt:lpstr>
      <vt:lpstr>Diapositiva 12</vt:lpstr>
      <vt:lpstr>Diapositiva 13</vt:lpstr>
      <vt:lpstr>ESTRUCTURA TOTAL DEL ESQUEMA</vt:lpstr>
      <vt:lpstr>CONDICIONES PARA PARTICIPAR EN EL  NUCLEO SELECTIVO</vt:lpstr>
      <vt:lpstr>CONDICIONES PARA PARTICIPAR EN EL  NUCLEO SELECTIVO</vt:lpstr>
      <vt:lpstr>CONDICIONES PARA PARTICIPAR EN EL  NUCLEO SELECTIVO</vt:lpstr>
      <vt:lpstr>CONDICIONES PARA PARTICIPAR EN EL  NUCLEO SELECTIVO</vt:lpstr>
      <vt:lpstr>COMISIÓN GESTORA DEL PROGRAMA</vt:lpstr>
      <vt:lpstr>3ªFase. Mejora de la carne y la canal</vt:lpstr>
      <vt:lpstr>DESCRIPCIÓN DE LA PRIMERA EVALUACIÓN GENÉTICA</vt:lpstr>
      <vt:lpstr>INFORMACIÓN GENEALÓGICA Y PRODUCTIVA</vt:lpstr>
      <vt:lpstr>INFORMACIÓN GENEALÓGICA Y PRODUCTIVA</vt:lpstr>
      <vt:lpstr>MODELO DE ANÁLISIS PARA LA EVALUACIÓN GENÉTICA</vt:lpstr>
      <vt:lpstr>Diapositiva 25</vt:lpstr>
      <vt:lpstr>PRINCIPALES RESULTADOS</vt:lpstr>
      <vt:lpstr>PRINCIPALES RESULTADOS</vt:lpstr>
      <vt:lpstr>PRINCIPALES RESULTADOS</vt:lpstr>
      <vt:lpstr>PRINCIPALES RESULTADOS</vt:lpstr>
      <vt:lpstr>PRINCIPALES RESULTADOS</vt:lpstr>
      <vt:lpstr>CÁLCULO DE ÍNDICES SINTÉTICOS</vt:lpstr>
      <vt:lpstr>CÁLCULO DE ÍNDICES SINTÉTICOS</vt:lpstr>
      <vt:lpstr>CÁLCULO DE ÍNDICES SINTÉTICOS</vt:lpstr>
      <vt:lpstr>CATÁLOGO DE SEMENTALES 2014</vt:lpstr>
      <vt:lpstr>CATÁLOGO DE SEMENTALES 2014</vt:lpstr>
      <vt:lpstr>MUCHAS 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MAYRA</dc:creator>
  <cp:lastModifiedBy>Valued Acer Customer</cp:lastModifiedBy>
  <cp:revision>163</cp:revision>
  <dcterms:created xsi:type="dcterms:W3CDTF">2012-09-04T13:44:37Z</dcterms:created>
  <dcterms:modified xsi:type="dcterms:W3CDTF">2014-11-05T06:20:29Z</dcterms:modified>
</cp:coreProperties>
</file>