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Loje&#241;a\informe%20final%202021\evoluci&#243;n%20datos%202014-%202021LOJ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Loje&#241;a\informe%20final%202021\evoluci&#243;n%20datos%202014-%202021LOJ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Loje&#241;a\informe%20final%202021\evoluci&#243;n%20datos%202014-%202021LOJ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4854923299125"/>
          <c:y val="5.5555555555555455E-2"/>
          <c:w val="0.83270158871822919"/>
          <c:h val="0.744521726450861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datos!$A$2</c:f>
              <c:strCache>
                <c:ptCount val="1"/>
                <c:pt idx="0">
                  <c:v>Matriz de parentesco</c:v>
                </c:pt>
              </c:strCache>
            </c:strRef>
          </c:tx>
          <c:spPr>
            <a:gradFill>
              <a:gsLst>
                <a:gs pos="41000">
                  <a:schemeClr val="accent2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Lbls>
            <c:dLbl>
              <c:idx val="1"/>
              <c:layout>
                <c:manualLayout>
                  <c:x val="2.7777777777777996E-3"/>
                  <c:y val="-2.777777777777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352-4CBB-A659-4938677CCDF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9.25925925925931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352-4CBB-A659-4938677CCDF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exp"/>
            <c:dispRSqr val="0"/>
            <c:dispEq val="0"/>
          </c:trendline>
          <c:cat>
            <c:numRef>
              <c:f>datos!$B$1:$I$1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datos!$B$2:$I$2</c:f>
              <c:numCache>
                <c:formatCode>General</c:formatCode>
                <c:ptCount val="8"/>
                <c:pt idx="0">
                  <c:v>4227</c:v>
                </c:pt>
                <c:pt idx="1">
                  <c:v>5199</c:v>
                </c:pt>
                <c:pt idx="2">
                  <c:v>8671</c:v>
                </c:pt>
                <c:pt idx="3">
                  <c:v>12298</c:v>
                </c:pt>
                <c:pt idx="4">
                  <c:v>14651</c:v>
                </c:pt>
                <c:pt idx="5">
                  <c:v>17605</c:v>
                </c:pt>
                <c:pt idx="6">
                  <c:v>23587</c:v>
                </c:pt>
                <c:pt idx="7">
                  <c:v>32177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352-4CBB-A659-4938677CCD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9212768"/>
        <c:axId val="229222560"/>
      </c:barChart>
      <c:catAx>
        <c:axId val="229212768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AÑOS</a:t>
                </a:r>
              </a:p>
            </c:rich>
          </c:tx>
          <c:layout>
            <c:manualLayout>
              <c:xMode val="edge"/>
              <c:yMode val="edge"/>
              <c:x val="0.5230880755290207"/>
              <c:y val="0.9028470399533391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b="1"/>
            </a:pPr>
            <a:endParaRPr lang="es-ES"/>
          </a:p>
        </c:txPr>
        <c:crossAx val="229222560"/>
        <c:crosses val="autoZero"/>
        <c:auto val="1"/>
        <c:lblAlgn val="ctr"/>
        <c:lblOffset val="100"/>
        <c:noMultiLvlLbl val="0"/>
      </c:catAx>
      <c:valAx>
        <c:axId val="229222560"/>
        <c:scaling>
          <c:orientation val="minMax"/>
          <c:max val="350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Nº </a:t>
                </a:r>
                <a:r>
                  <a:rPr lang="en-US" dirty="0" smtClean="0"/>
                  <a:t>ANIMALES MATRIZ PARENTESCO 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743100373808075E-2"/>
              <c:y val="7.9767628699691909E-2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b="1"/>
            </a:pPr>
            <a:endParaRPr lang="es-ES"/>
          </a:p>
        </c:txPr>
        <c:crossAx val="229212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41000">
                  <a:schemeClr val="accent2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cat>
            <c:numRef>
              <c:f>datos!$B$1:$I$1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datos!$B$3:$I$3</c:f>
              <c:numCache>
                <c:formatCode>General</c:formatCode>
                <c:ptCount val="8"/>
                <c:pt idx="0">
                  <c:v>105</c:v>
                </c:pt>
                <c:pt idx="1">
                  <c:v>362</c:v>
                </c:pt>
                <c:pt idx="2">
                  <c:v>767</c:v>
                </c:pt>
                <c:pt idx="3">
                  <c:v>862</c:v>
                </c:pt>
                <c:pt idx="4">
                  <c:v>1061</c:v>
                </c:pt>
                <c:pt idx="5">
                  <c:v>1125</c:v>
                </c:pt>
                <c:pt idx="6">
                  <c:v>1275</c:v>
                </c:pt>
                <c:pt idx="7">
                  <c:v>1459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9211136"/>
        <c:axId val="229215488"/>
      </c:barChart>
      <c:catAx>
        <c:axId val="22921113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AÑOS</a:t>
                </a:r>
              </a:p>
            </c:rich>
          </c:tx>
          <c:layout>
            <c:manualLayout>
              <c:xMode val="edge"/>
              <c:yMode val="edge"/>
              <c:x val="0.51982200023042702"/>
              <c:y val="0.9461138819212908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b="1"/>
            </a:pPr>
            <a:endParaRPr lang="es-ES"/>
          </a:p>
        </c:txPr>
        <c:crossAx val="229215488"/>
        <c:crosses val="autoZero"/>
        <c:auto val="1"/>
        <c:lblAlgn val="ctr"/>
        <c:lblOffset val="100"/>
        <c:noMultiLvlLbl val="0"/>
      </c:catAx>
      <c:valAx>
        <c:axId val="229215488"/>
        <c:scaling>
          <c:orientation val="minMax"/>
          <c:max val="16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Nº  DE</a:t>
                </a:r>
                <a:r>
                  <a:rPr lang="en-US" baseline="0"/>
                  <a:t> MACHOS MEJORANTES 0,5-0,7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123241964884561E-2"/>
              <c:y val="0.1352059347053875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s-ES"/>
          </a:p>
        </c:txPr>
        <c:crossAx val="229211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41000">
                  <a:schemeClr val="accent2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cat>
            <c:numRef>
              <c:f>datos!$B$1:$I$1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datos!$B$4:$I$4</c:f>
              <c:numCache>
                <c:formatCode>General</c:formatCode>
                <c:ptCount val="8"/>
                <c:pt idx="0">
                  <c:v>6</c:v>
                </c:pt>
                <c:pt idx="1">
                  <c:v>14</c:v>
                </c:pt>
                <c:pt idx="2">
                  <c:v>38</c:v>
                </c:pt>
                <c:pt idx="3">
                  <c:v>56</c:v>
                </c:pt>
                <c:pt idx="4">
                  <c:v>77</c:v>
                </c:pt>
                <c:pt idx="5">
                  <c:v>96</c:v>
                </c:pt>
                <c:pt idx="6">
                  <c:v>92</c:v>
                </c:pt>
                <c:pt idx="7">
                  <c:v>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9216032"/>
        <c:axId val="229220928"/>
      </c:barChart>
      <c:catAx>
        <c:axId val="229216032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AÑOS</a:t>
                </a:r>
              </a:p>
            </c:rich>
          </c:tx>
          <c:layout>
            <c:manualLayout>
              <c:xMode val="edge"/>
              <c:yMode val="edge"/>
              <c:x val="0.51969639591327454"/>
              <c:y val="0.9461751848848621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b="0"/>
            </a:pPr>
            <a:endParaRPr lang="es-ES"/>
          </a:p>
        </c:txPr>
        <c:crossAx val="229220928"/>
        <c:crosses val="autoZero"/>
        <c:auto val="1"/>
        <c:lblAlgn val="ctr"/>
        <c:lblOffset val="100"/>
        <c:noMultiLvlLbl val="0"/>
      </c:catAx>
      <c:valAx>
        <c:axId val="229220928"/>
        <c:scaling>
          <c:orientation val="minMax"/>
          <c:max val="12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Nº  DE</a:t>
                </a:r>
                <a:r>
                  <a:rPr lang="en-US" baseline="0"/>
                  <a:t> MACHOS MEJORANTES &gt;0,7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2865497076023392E-2"/>
              <c:y val="0.1135648148148148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b="0"/>
            </a:pPr>
            <a:endParaRPr lang="es-ES"/>
          </a:p>
        </c:txPr>
        <c:crossAx val="229216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195653F-07F6-4604-B93B-A58D4930AA2D}" type="datetimeFigureOut">
              <a:rPr lang="es-ES" smtClean="0"/>
              <a:pPr/>
              <a:t>19/04/2022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800AC0F-BDC2-420D-8ACA-3E95207D38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Documento_de_Microsoft_Word_97-20031.doc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102991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100" b="1" dirty="0" smtClean="0"/>
              <a:t>RESULTADOS Y EVOLUCIÓN DE LA INFORMACIÓN UTILIZADA EN LA EVALUACIÓN GENÉTICA DE REPRODUCTORES EN EL AÑO 2022 </a:t>
            </a:r>
            <a:r>
              <a:rPr lang="es-ES" b="1" dirty="0" smtClean="0">
                <a:solidFill>
                  <a:srgbClr val="002060"/>
                </a:solidFill>
              </a:rPr>
              <a:t/>
            </a:r>
            <a:br>
              <a:rPr lang="es-ES" b="1" dirty="0" smtClean="0">
                <a:solidFill>
                  <a:srgbClr val="002060"/>
                </a:solidFill>
              </a:rPr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43608" y="4052664"/>
            <a:ext cx="7499176" cy="960512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Jornadas Técnicas de la raza Ovina Lojeña</a:t>
            </a:r>
            <a:br>
              <a:rPr lang="es-ES" b="1" dirty="0" smtClean="0"/>
            </a:br>
            <a:r>
              <a:rPr lang="es-ES" sz="1800" dirty="0" smtClean="0"/>
              <a:t>14 de julio de 2022– Loja (Granada)</a:t>
            </a:r>
            <a:endParaRPr lang="es-ES" sz="1800" dirty="0"/>
          </a:p>
        </p:txBody>
      </p:sp>
      <p:pic>
        <p:nvPicPr>
          <p:cNvPr id="4" name="3 Imagen" descr="logo-transpare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116632"/>
            <a:ext cx="2800278" cy="1080120"/>
          </a:xfrm>
          <a:prstGeom prst="rect">
            <a:avLst/>
          </a:prstGeom>
        </p:spPr>
      </p:pic>
      <p:pic>
        <p:nvPicPr>
          <p:cNvPr id="5" name="4 Imagen" descr="logodip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116632"/>
            <a:ext cx="1866508" cy="1080120"/>
          </a:xfrm>
          <a:prstGeom prst="rect">
            <a:avLst/>
          </a:prstGeom>
        </p:spPr>
      </p:pic>
      <p:pic>
        <p:nvPicPr>
          <p:cNvPr id="6" name="5 Imagen" descr="logo uc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16632"/>
            <a:ext cx="1872208" cy="1080120"/>
          </a:xfrm>
          <a:prstGeom prst="rect">
            <a:avLst/>
          </a:prstGeom>
        </p:spPr>
      </p:pic>
      <p:sp>
        <p:nvSpPr>
          <p:cNvPr id="7" name="2 Subtítulo"/>
          <p:cNvSpPr txBox="1">
            <a:spLocks/>
          </p:cNvSpPr>
          <p:nvPr/>
        </p:nvSpPr>
        <p:spPr>
          <a:xfrm>
            <a:off x="1403648" y="5492824"/>
            <a:ext cx="7499176" cy="9605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José Manuel León Jurado</a:t>
            </a:r>
          </a:p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s-ES" sz="1200" b="1" noProof="0" dirty="0" smtClean="0"/>
              <a:t>Antonio González </a:t>
            </a:r>
            <a:r>
              <a:rPr lang="es-ES" sz="1200" b="1" noProof="0" dirty="0" err="1" smtClean="0"/>
              <a:t>Ariza</a:t>
            </a:r>
            <a:endParaRPr kumimoji="0" lang="es-ES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s-ES" sz="1200" dirty="0" smtClean="0"/>
              <a:t>Centro Agropecuario Provincial </a:t>
            </a:r>
          </a:p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s-ES" sz="1200" dirty="0" smtClean="0"/>
              <a:t>Diputación de Córdoba</a:t>
            </a:r>
          </a:p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s-ES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Grupo</a:t>
            </a:r>
            <a:r>
              <a:rPr kumimoji="0" lang="es-ES" sz="1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investigación </a:t>
            </a:r>
            <a:r>
              <a:rPr lang="es-ES" sz="1200" dirty="0" smtClean="0"/>
              <a:t>PAIDI </a:t>
            </a:r>
            <a:r>
              <a:rPr kumimoji="0" lang="es-ES" sz="1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AGR-218 </a:t>
            </a:r>
            <a:endParaRPr kumimoji="0" lang="es-E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779912" y="6669360"/>
            <a:ext cx="51125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10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116632"/>
            <a:ext cx="1440160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80920" cy="106680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Propuestas </a:t>
            </a:r>
            <a:endParaRPr lang="es-ES" sz="3200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80728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95536" y="1628800"/>
            <a:ext cx="8464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i="1" dirty="0" smtClean="0"/>
              <a:t>2.1 Elaboración de informes fenotípicos de pesos para los ganaderos.</a:t>
            </a:r>
            <a:endParaRPr lang="es-ES" dirty="0"/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>
          <a:xfrm>
            <a:off x="323528" y="2132856"/>
            <a:ext cx="3960366" cy="4392488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vert="horz">
            <a:noAutofit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150000"/>
              <a:buFont typeface="Webdings" pitchFamily="18" charset="2"/>
              <a:buChar char="4"/>
              <a:tabLst/>
              <a:defRPr/>
            </a:pP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 información que incluye es la siguiente: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150000"/>
              <a:buFont typeface="Webdings" pitchFamily="18" charset="2"/>
              <a:buChar char="4"/>
              <a:tabLst/>
              <a:defRPr/>
            </a:pPr>
            <a:endParaRPr kumimoji="0" lang="es-E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01168" indent="-246888" algn="just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Tx/>
              <a:buChar char="–"/>
            </a:pP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Medias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para cada criterio de selección para el total de la población y para cada ganadería.</a:t>
            </a:r>
          </a:p>
          <a:p>
            <a:pPr marL="658368" marR="0" lvl="1" indent="-246888" algn="just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Char char="–"/>
              <a:tabLst/>
              <a:defRPr/>
            </a:pPr>
            <a:endParaRPr kumimoji="0" lang="es-E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01168" indent="-246888" algn="just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Tx/>
              <a:buChar char="–"/>
            </a:pP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Ranking de medias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para las ganaderías, resaltando en él la media de la población y el lugar que ocupa cada ganadería para cada criterio. Siempre de forma nominal para el ganadero que recibe el informe y anónima para el resto.</a:t>
            </a:r>
          </a:p>
          <a:p>
            <a:pPr marL="658368" marR="0" lvl="1" indent="-246888" algn="just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Char char="–"/>
              <a:tabLst/>
              <a:defRPr/>
            </a:pPr>
            <a:endParaRPr kumimoji="0" lang="es-E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530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4438650" y="2133600"/>
          <a:ext cx="4524375" cy="3023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Document" r:id="rId4" imgW="4398808" imgH="2324243" progId="Word.Document.8">
                  <p:embed/>
                </p:oleObj>
              </mc:Choice>
              <mc:Fallback>
                <p:oleObj name="Document" r:id="rId4" imgW="4398808" imgH="2324243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133600"/>
                        <a:ext cx="4524375" cy="30235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Rectángulo"/>
          <p:cNvSpPr/>
          <p:nvPr/>
        </p:nvSpPr>
        <p:spPr>
          <a:xfrm>
            <a:off x="323528" y="105447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 startAt="2"/>
            </a:pPr>
            <a:r>
              <a:rPr lang="es-ES" b="1" dirty="0" smtClean="0">
                <a:solidFill>
                  <a:schemeClr val="accent2"/>
                </a:solidFill>
              </a:rPr>
              <a:t>INCENTIVAR LA PARTICIPACIÓN DEL GANADERO EN EL PROCESO DE MEJORA.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499992" y="5301208"/>
            <a:ext cx="1431925" cy="304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800"/>
              <a:t> 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499992" y="5788496"/>
            <a:ext cx="1431925" cy="3048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 sz="80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4499992" y="6237312"/>
            <a:ext cx="1431925" cy="304800"/>
          </a:xfrm>
          <a:prstGeom prst="rect">
            <a:avLst/>
          </a:prstGeom>
          <a:solidFill>
            <a:srgbClr val="0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 sz="800"/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5946650" y="5301208"/>
            <a:ext cx="337787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900" b="1" dirty="0"/>
              <a:t>Media de la población para el peso a 30 </a:t>
            </a:r>
            <a:r>
              <a:rPr lang="es-ES" sz="900" b="1" dirty="0" smtClean="0"/>
              <a:t>días</a:t>
            </a:r>
            <a:endParaRPr lang="es-ES" sz="900" b="1" dirty="0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5946650" y="5818659"/>
            <a:ext cx="337787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900" b="1" dirty="0"/>
              <a:t>Media de la población para el peso a </a:t>
            </a:r>
            <a:r>
              <a:rPr lang="es-ES" sz="900" b="1" dirty="0" smtClean="0"/>
              <a:t>45 días</a:t>
            </a:r>
            <a:endParaRPr lang="es-ES" sz="900" b="1" dirty="0"/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940152" y="6250707"/>
            <a:ext cx="337787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900" b="1" dirty="0"/>
              <a:t>Media de la población para el peso a </a:t>
            </a:r>
            <a:r>
              <a:rPr lang="es-ES" sz="900" b="1" dirty="0" smtClean="0"/>
              <a:t>70 días</a:t>
            </a:r>
            <a:endParaRPr lang="es-ES" sz="9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80920" cy="106680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Propuestas </a:t>
            </a:r>
            <a:endParaRPr lang="es-ES" sz="3200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80728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79512" y="1187460"/>
            <a:ext cx="876073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700" b="1" i="1" dirty="0" smtClean="0"/>
              <a:t>2.2 Elaboración de informes fenotípicos de </a:t>
            </a:r>
            <a:r>
              <a:rPr lang="es-ES" sz="1700" b="1" i="1" dirty="0" err="1" smtClean="0"/>
              <a:t>prolificidad</a:t>
            </a:r>
            <a:r>
              <a:rPr lang="es-ES" sz="1700" b="1" i="1" dirty="0" smtClean="0"/>
              <a:t> para los ganaderos.</a:t>
            </a:r>
            <a:endParaRPr lang="es-ES" sz="1700" dirty="0"/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11560" y="5301208"/>
            <a:ext cx="1431925" cy="304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800"/>
              <a:t> 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051720" y="5301208"/>
            <a:ext cx="337787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900" b="1" dirty="0"/>
              <a:t>Media de la población para </a:t>
            </a:r>
            <a:r>
              <a:rPr lang="es-ES" sz="900" b="1" dirty="0" smtClean="0"/>
              <a:t>el carácter de </a:t>
            </a:r>
            <a:r>
              <a:rPr lang="es-ES" sz="900" b="1" dirty="0" err="1" smtClean="0"/>
              <a:t>prolificidad</a:t>
            </a:r>
            <a:r>
              <a:rPr lang="es-ES" sz="900" b="1" dirty="0" smtClean="0"/>
              <a:t>.</a:t>
            </a:r>
            <a:endParaRPr lang="es-ES" sz="900" b="1" dirty="0"/>
          </a:p>
        </p:txBody>
      </p:sp>
      <p:graphicFrame>
        <p:nvGraphicFramePr>
          <p:cNvPr id="15" name="Group 87"/>
          <p:cNvGraphicFramePr>
            <a:graphicFrameLocks noGrp="1"/>
          </p:cNvGraphicFramePr>
          <p:nvPr/>
        </p:nvGraphicFramePr>
        <p:xfrm>
          <a:off x="611560" y="1772816"/>
          <a:ext cx="7632848" cy="3168357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221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Posición de la ganadería JML en el </a:t>
                      </a:r>
                      <a:r>
                        <a:rPr kumimoji="0" lang="es-ES" sz="1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ránking</a:t>
                      </a:r>
                      <a:r>
                        <a:rPr kumimoji="0" lang="es-E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prolificidad</a:t>
                      </a:r>
                      <a:r>
                        <a:rPr kumimoji="0" lang="es-E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3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Prolificidad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3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,75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688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Ganadería JML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3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221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11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 animBg="1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458200" cy="648072"/>
          </a:xfrm>
        </p:spPr>
        <p:txBody>
          <a:bodyPr>
            <a:noAutofit/>
          </a:bodyPr>
          <a:lstStyle/>
          <a:p>
            <a:pPr algn="ctr"/>
            <a:r>
              <a:rPr lang="es-ES" sz="4300" b="1" dirty="0" smtClean="0"/>
              <a:t>GRACIAS</a:t>
            </a:r>
            <a:endParaRPr lang="es-ES" sz="4300" dirty="0"/>
          </a:p>
        </p:txBody>
      </p:sp>
      <p:pic>
        <p:nvPicPr>
          <p:cNvPr id="12" name="11 Imagen" descr="machos_ OCTUBRE 2013_ JUAN ANTONIO MORENO_tcm30-1160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5486400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0832" y="116632"/>
            <a:ext cx="8229600" cy="1066800"/>
          </a:xfrm>
        </p:spPr>
        <p:txBody>
          <a:bodyPr>
            <a:normAutofit/>
          </a:bodyPr>
          <a:lstStyle/>
          <a:p>
            <a:r>
              <a:rPr lang="es-ES" sz="3000" b="1" dirty="0" smtClean="0"/>
              <a:t>Introducción</a:t>
            </a:r>
            <a:endParaRPr lang="es-ES" sz="3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52736"/>
            <a:ext cx="5760640" cy="4325112"/>
          </a:xfrm>
        </p:spPr>
        <p:txBody>
          <a:bodyPr>
            <a:noAutofit/>
          </a:bodyPr>
          <a:lstStyle/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En los últimos ochos años todos los esfuerzos realizados por el binomio ACROL y UCO, se han centrado en la calidad de la información disponible, en tal sentido, hemos llegado en la actualidad a disponer de una base de datos </a:t>
            </a:r>
            <a:r>
              <a:rPr lang="es-ES" sz="2000" b="1" u="sng" dirty="0" smtClean="0"/>
              <a:t>fenotípica</a:t>
            </a:r>
            <a:r>
              <a:rPr lang="es-ES" sz="2000" dirty="0" smtClean="0"/>
              <a:t> y </a:t>
            </a:r>
            <a:r>
              <a:rPr lang="es-ES" sz="2000" b="1" u="sng" dirty="0" smtClean="0"/>
              <a:t>genealógica</a:t>
            </a:r>
            <a:r>
              <a:rPr lang="es-ES" sz="2000" dirty="0" smtClean="0"/>
              <a:t> de alta calidad.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Estas dos bases de datos se van nutriendo año tras año con nueva información proveniente por un lado de los </a:t>
            </a:r>
            <a:r>
              <a:rPr lang="es-ES" sz="2000" b="1" u="sng" dirty="0" smtClean="0"/>
              <a:t>controles de rendimientos </a:t>
            </a:r>
            <a:r>
              <a:rPr lang="es-ES" sz="2000" dirty="0" smtClean="0"/>
              <a:t>realizados desde la asociación y por otro de las </a:t>
            </a:r>
            <a:r>
              <a:rPr lang="es-ES" sz="2000" b="1" u="sng" dirty="0" smtClean="0"/>
              <a:t>filiaciones</a:t>
            </a:r>
            <a:r>
              <a:rPr lang="es-ES" sz="2000" dirty="0" smtClean="0"/>
              <a:t> contrastadas con marcadores moleculares.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Se presentan a continuación los resultados de la evaluación genética de la raza ovina Lojeña correspondiente al </a:t>
            </a:r>
            <a:r>
              <a:rPr lang="es-ES" sz="2000" b="1" u="sng" dirty="0" smtClean="0"/>
              <a:t>año 2022</a:t>
            </a:r>
            <a:r>
              <a:rPr lang="es-ES" sz="2000" dirty="0" smtClean="0"/>
              <a:t>,</a:t>
            </a:r>
            <a:r>
              <a:rPr lang="es-ES" sz="2000" b="1" dirty="0" smtClean="0"/>
              <a:t> </a:t>
            </a:r>
            <a:r>
              <a:rPr lang="es-ES" sz="2000" dirty="0" smtClean="0"/>
              <a:t>así como una evolución de la información empleada en las evaluaciones genética de los últimos años.</a:t>
            </a:r>
          </a:p>
          <a:p>
            <a:pPr algn="just">
              <a:buClr>
                <a:schemeClr val="accent2"/>
              </a:buClr>
              <a:buSzPct val="110000"/>
            </a:pPr>
            <a:endParaRPr lang="es-ES" sz="2000" dirty="0" smtClean="0"/>
          </a:p>
          <a:p>
            <a:endParaRPr lang="es-ES" sz="20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323528" y="908720"/>
            <a:ext cx="568863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86409"/>
            <a:ext cx="2664296" cy="19201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n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87"/>
          <a:stretch/>
        </p:blipFill>
        <p:spPr>
          <a:xfrm>
            <a:off x="6187184" y="3645024"/>
            <a:ext cx="2777304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88640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48104"/>
            <a:ext cx="8568952" cy="4325112"/>
          </a:xfrm>
        </p:spPr>
        <p:txBody>
          <a:bodyPr>
            <a:noAutofit/>
          </a:bodyPr>
          <a:lstStyle/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2"/>
                </a:solidFill>
              </a:rPr>
              <a:t>PESOS Y CRECIMIENTOS</a:t>
            </a:r>
            <a:endParaRPr lang="es-ES" sz="2000" b="1" i="1" dirty="0" smtClean="0"/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r>
              <a:rPr lang="es-ES" sz="2000" b="1" i="1" dirty="0" smtClean="0"/>
              <a:t>	1.1 Información genealógica y productiva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000" dirty="0" smtClean="0"/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Para los caracteres de pesos y crecimientos se evaluaron </a:t>
            </a:r>
            <a:r>
              <a:rPr lang="es-ES" sz="2000" b="1" dirty="0" smtClean="0"/>
              <a:t>32.177 </a:t>
            </a:r>
            <a:r>
              <a:rPr lang="es-ES" sz="2000" dirty="0" smtClean="0"/>
              <a:t>animales presentes en la matriz de parentescos. La distribución de los animales evaluados fue la siguiente:</a:t>
            </a:r>
          </a:p>
          <a:p>
            <a:pPr algn="just">
              <a:buClr>
                <a:schemeClr val="accent2"/>
              </a:buClr>
              <a:buSzPct val="110000"/>
            </a:pPr>
            <a:endParaRPr lang="es-ES" sz="2000" dirty="0" smtClean="0"/>
          </a:p>
          <a:p>
            <a:pPr algn="just">
              <a:buClr>
                <a:schemeClr val="accent2"/>
              </a:buClr>
              <a:buSzPct val="110000"/>
              <a:buNone/>
            </a:pPr>
            <a:r>
              <a:rPr lang="es-ES" sz="2000" dirty="0" smtClean="0"/>
              <a:t>                                  - </a:t>
            </a:r>
            <a:r>
              <a:rPr lang="es-ES" sz="2000" b="1" dirty="0" smtClean="0">
                <a:solidFill>
                  <a:schemeClr val="tx2"/>
                </a:solidFill>
              </a:rPr>
              <a:t>1.381</a:t>
            </a:r>
            <a:r>
              <a:rPr lang="es-ES" sz="2000" b="1" dirty="0" smtClean="0"/>
              <a:t> </a:t>
            </a:r>
            <a:r>
              <a:rPr lang="es-ES" sz="2000" dirty="0" smtClean="0"/>
              <a:t>padres.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r>
              <a:rPr lang="es-ES" sz="2000" dirty="0" smtClean="0"/>
              <a:t>                                  - </a:t>
            </a:r>
            <a:r>
              <a:rPr lang="es-ES" sz="2000" b="1" dirty="0" smtClean="0">
                <a:solidFill>
                  <a:schemeClr val="tx2"/>
                </a:solidFill>
              </a:rPr>
              <a:t>8.330</a:t>
            </a:r>
            <a:r>
              <a:rPr lang="es-ES" sz="2000" dirty="0" smtClean="0"/>
              <a:t> madres.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r>
              <a:rPr lang="es-ES" sz="2000" dirty="0" smtClean="0"/>
              <a:t>	                              - </a:t>
            </a:r>
            <a:r>
              <a:rPr lang="es-ES" sz="2000" b="1" dirty="0" smtClean="0">
                <a:solidFill>
                  <a:schemeClr val="tx2"/>
                </a:solidFill>
              </a:rPr>
              <a:t>22.466</a:t>
            </a:r>
            <a:r>
              <a:rPr lang="es-ES" sz="2000" dirty="0" smtClean="0"/>
              <a:t> corderos.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000" dirty="0" smtClean="0"/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Se utilizó la información productiva de </a:t>
            </a:r>
            <a:r>
              <a:rPr lang="es-ES" sz="2000" b="1" dirty="0" smtClean="0"/>
              <a:t>13.063</a:t>
            </a:r>
            <a:r>
              <a:rPr lang="es-ES" sz="2000" dirty="0" smtClean="0"/>
              <a:t> animales con información propia de pesos y crecimientos.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dirty="0" smtClean="0"/>
              <a:t>Un total de </a:t>
            </a:r>
            <a:r>
              <a:rPr lang="es-ES" sz="2000" b="1" dirty="0" smtClean="0"/>
              <a:t>48.842</a:t>
            </a:r>
            <a:r>
              <a:rPr lang="es-ES" sz="2000" dirty="0" smtClean="0"/>
              <a:t> pesadas tipificadas para el peso al  nacimiento, peso a 30 días, 45 días y 70 días.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2000" b="1" dirty="0" smtClean="0"/>
              <a:t>15</a:t>
            </a:r>
            <a:r>
              <a:rPr lang="es-ES" sz="2000" dirty="0" smtClean="0"/>
              <a:t> ganaderías integradas en el núcleo selectivo.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000" dirty="0" smtClean="0"/>
          </a:p>
          <a:p>
            <a:endParaRPr lang="es-ES" sz="20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16632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688632"/>
          </a:xfrm>
        </p:spPr>
        <p:txBody>
          <a:bodyPr>
            <a:noAutofit/>
          </a:bodyPr>
          <a:lstStyle/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2"/>
                </a:solidFill>
              </a:rPr>
              <a:t>PESOS Y CRECIMIENTOS</a:t>
            </a:r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endParaRPr lang="es-ES" sz="2000" b="1" i="1" dirty="0" smtClean="0"/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r>
              <a:rPr lang="es-ES" sz="1800" b="1" i="1" dirty="0" smtClean="0"/>
              <a:t>	1.2 Modelo de Evaluación Genética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000" dirty="0" smtClean="0"/>
          </a:p>
          <a:p>
            <a:pPr algn="just">
              <a:buClr>
                <a:schemeClr val="accent2"/>
              </a:buClr>
              <a:buSzPct val="110000"/>
            </a:pPr>
            <a:r>
              <a:rPr lang="es-ES" sz="1400" dirty="0" smtClean="0"/>
              <a:t>La evaluación genética se desarrolló mediante la utilización de la metodología BLUP, aplicándose para ello un </a:t>
            </a:r>
            <a:r>
              <a:rPr lang="es-ES" sz="1400" b="1" u="sng" dirty="0" smtClean="0"/>
              <a:t>Modelo Animal con Efectos Maternos</a:t>
            </a:r>
            <a:r>
              <a:rPr lang="es-ES" sz="1400" dirty="0" smtClean="0"/>
              <a:t>. Los efectos incluidos en este modelo de análisis fueron: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1800" dirty="0" smtClean="0"/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r>
              <a:rPr lang="es-ES" sz="1400" b="1" dirty="0" smtClean="0">
                <a:solidFill>
                  <a:schemeClr val="tx2"/>
                </a:solidFill>
              </a:rPr>
              <a:t>   Efectos Fijos: 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Ganadería: 15 niveles.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Año de parto: 9 niveles (2014 – 2021)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Época de parto: 4 niveles (primavera, verano, otoño e invierno).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Sexo del Cordero: 2 niveles (macho y hembra).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Tipo de parto: 3 niveles (simple, doble y triple).</a:t>
            </a:r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endParaRPr lang="es-ES" sz="1800" b="1" dirty="0" smtClean="0">
              <a:solidFill>
                <a:schemeClr val="tx2"/>
              </a:solidFill>
            </a:endParaRPr>
          </a:p>
          <a:p>
            <a:pPr lvl="4" algn="just">
              <a:buClr>
                <a:schemeClr val="accent2"/>
              </a:buClr>
              <a:buSzPct val="116000"/>
              <a:buFont typeface="Courier New" pitchFamily="49" charset="0"/>
              <a:buChar char="o"/>
            </a:pPr>
            <a:r>
              <a:rPr lang="es-ES" sz="1400" b="1" dirty="0" smtClean="0">
                <a:solidFill>
                  <a:schemeClr val="tx2"/>
                </a:solidFill>
              </a:rPr>
              <a:t>  Efectos Aleatorios: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El valor genético directo y materno.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Efecto ambiental permanente: Madre (5.802 niveles).</a:t>
            </a:r>
          </a:p>
          <a:p>
            <a:pPr lvl="5" algn="just">
              <a:buClr>
                <a:schemeClr val="accent2"/>
              </a:buClr>
              <a:buSzPct val="120000"/>
              <a:buNone/>
            </a:pPr>
            <a:endParaRPr lang="es-ES" sz="1400" b="1" dirty="0" smtClean="0">
              <a:solidFill>
                <a:schemeClr val="tx2"/>
              </a:solidFill>
            </a:endParaRPr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r>
              <a:rPr lang="es-ES" sz="1200" b="1" dirty="0" smtClean="0">
                <a:solidFill>
                  <a:schemeClr val="tx2"/>
                </a:solidFill>
              </a:rPr>
              <a:t> Variables de respuesta: </a:t>
            </a:r>
            <a:r>
              <a:rPr lang="es-ES" sz="1200" dirty="0" smtClean="0">
                <a:solidFill>
                  <a:schemeClr val="tx2"/>
                </a:solidFill>
              </a:rPr>
              <a:t>Peso a los 30, 45 y 70 días y sus respectivas Ganancias Medias Diarias (gramos/día).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88640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0112"/>
            <a:ext cx="8568952" cy="1228768"/>
          </a:xfrm>
        </p:spPr>
        <p:txBody>
          <a:bodyPr>
            <a:noAutofit/>
          </a:bodyPr>
          <a:lstStyle/>
          <a:p>
            <a:pPr algn="just">
              <a:buClr>
                <a:schemeClr val="accent2"/>
              </a:buClr>
              <a:buSzPct val="110000"/>
            </a:pPr>
            <a:r>
              <a:rPr lang="es-ES" sz="2100" dirty="0" smtClean="0"/>
              <a:t>Una matriz de parentesco bien estructurada y la inclusión permanente de información fenotípica garantizan un </a:t>
            </a:r>
            <a:r>
              <a:rPr lang="es-ES" sz="2100" b="1" u="sng" dirty="0" smtClean="0"/>
              <a:t>incremento en la precisión</a:t>
            </a:r>
            <a:r>
              <a:rPr lang="es-ES" sz="2100" dirty="0" smtClean="0"/>
              <a:t> de nuestros resultados en lo que a la estimación de valores de cría se refiere. 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100" dirty="0" smtClean="0"/>
          </a:p>
          <a:p>
            <a:endParaRPr lang="es-ES" sz="21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2 Gráfico"/>
          <p:cNvGraphicFramePr/>
          <p:nvPr/>
        </p:nvGraphicFramePr>
        <p:xfrm>
          <a:off x="827584" y="2996952"/>
          <a:ext cx="72008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971600" y="2708920"/>
            <a:ext cx="66967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Figura 1</a:t>
            </a:r>
            <a:r>
              <a:rPr lang="es-ES" sz="1100" dirty="0" smtClean="0"/>
              <a:t>. Evolución de la matriz de parentesco desde el año 2014 al 2021.</a:t>
            </a:r>
            <a:endParaRPr lang="es-ES" sz="1100" dirty="0"/>
          </a:p>
        </p:txBody>
      </p:sp>
      <p:sp>
        <p:nvSpPr>
          <p:cNvPr id="9" name="8 Cerrar llave"/>
          <p:cNvSpPr/>
          <p:nvPr/>
        </p:nvSpPr>
        <p:spPr>
          <a:xfrm rot="15680055">
            <a:off x="3074593" y="3293194"/>
            <a:ext cx="498139" cy="2934379"/>
          </a:xfrm>
          <a:prstGeom prst="rightBrac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195984" y="3573016"/>
            <a:ext cx="2232000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</a:rPr>
              <a:t>Incremento sostenido entre 2014 y 2017.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11" name="10 Cerrar llave"/>
          <p:cNvSpPr/>
          <p:nvPr/>
        </p:nvSpPr>
        <p:spPr>
          <a:xfrm rot="14362813">
            <a:off x="5943548" y="2217049"/>
            <a:ext cx="498139" cy="3134832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3491880" y="2649686"/>
            <a:ext cx="2592040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Incremento exponencial entre 2018 y 2021.</a:t>
            </a:r>
            <a:endParaRPr lang="es-E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  <p:bldP spid="8" grpId="0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1" animBg="1"/>
      <p:bldP spid="12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88640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827584" y="1196752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Figura 2</a:t>
            </a:r>
            <a:r>
              <a:rPr lang="es-ES" sz="1400" dirty="0" smtClean="0"/>
              <a:t>. Número de machos  </a:t>
            </a:r>
            <a:r>
              <a:rPr lang="es-ES" sz="1400" dirty="0" err="1" smtClean="0"/>
              <a:t>mejorantes</a:t>
            </a:r>
            <a:r>
              <a:rPr lang="es-ES" sz="1400" dirty="0" smtClean="0"/>
              <a:t> en componente directo  para el rango de fiabilidad de 0,5 a 0,70.</a:t>
            </a:r>
            <a:endParaRPr lang="es-ES" sz="1400" dirty="0"/>
          </a:p>
        </p:txBody>
      </p:sp>
      <p:graphicFrame>
        <p:nvGraphicFramePr>
          <p:cNvPr id="14" name="5 Gráfico"/>
          <p:cNvGraphicFramePr/>
          <p:nvPr/>
        </p:nvGraphicFramePr>
        <p:xfrm>
          <a:off x="683568" y="1844824"/>
          <a:ext cx="7776864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Flecha derecha"/>
          <p:cNvSpPr/>
          <p:nvPr/>
        </p:nvSpPr>
        <p:spPr>
          <a:xfrm rot="20217352">
            <a:off x="1429499" y="2958498"/>
            <a:ext cx="5093496" cy="434579"/>
          </a:xfrm>
          <a:prstGeom prst="rightArrow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2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6372200" y="188640"/>
            <a:ext cx="2664296" cy="4278094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r>
              <a:rPr lang="es-ES" sz="1600" dirty="0" smtClean="0"/>
              <a:t> Incremento constante de machos </a:t>
            </a:r>
            <a:r>
              <a:rPr lang="es-ES" sz="1600" dirty="0" err="1" smtClean="0"/>
              <a:t>mejorantes</a:t>
            </a:r>
            <a:r>
              <a:rPr lang="es-ES" sz="1600" dirty="0" smtClean="0"/>
              <a:t> en este rango de precisión. </a:t>
            </a:r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endParaRPr lang="es-ES" sz="1600" dirty="0" smtClean="0"/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r>
              <a:rPr lang="es-ES" sz="1600" dirty="0" smtClean="0"/>
              <a:t> Esta situación pone de relieve un gran </a:t>
            </a:r>
            <a:r>
              <a:rPr lang="es-ES" sz="1600" b="1" u="sng" dirty="0" smtClean="0"/>
              <a:t>potencial mejorador </a:t>
            </a:r>
            <a:r>
              <a:rPr lang="es-ES" sz="1600" dirty="0" smtClean="0"/>
              <a:t> de la población que a la larga redundará en el </a:t>
            </a:r>
            <a:r>
              <a:rPr lang="es-ES" sz="1600" b="1" u="sng" dirty="0" smtClean="0"/>
              <a:t>progreso genético </a:t>
            </a:r>
            <a:r>
              <a:rPr lang="es-ES" sz="1600" dirty="0" smtClean="0"/>
              <a:t>de la población y que se debe al constante incremento en el número de pesadas en campo y a la mejora de la cohesión en el archivo de genealogía (análisis de ADN).</a:t>
            </a:r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endParaRPr lang="es-ES" sz="1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14" grpId="0">
        <p:bldAsOne/>
      </p:bldGraphic>
      <p:bldP spid="7" grpId="0" animBg="1"/>
      <p:bldP spid="7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88640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899592" y="1268760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Figura 3</a:t>
            </a:r>
            <a:r>
              <a:rPr lang="es-ES" sz="1400" dirty="0" smtClean="0"/>
              <a:t>. Número de machos  </a:t>
            </a:r>
            <a:r>
              <a:rPr lang="es-ES" sz="1400" dirty="0" err="1" smtClean="0"/>
              <a:t>mejorantes</a:t>
            </a:r>
            <a:r>
              <a:rPr lang="es-ES" sz="1400" dirty="0" smtClean="0"/>
              <a:t> en componente directo  para el rango de fiabilidad superior a 0,70.</a:t>
            </a:r>
            <a:endParaRPr lang="es-ES" sz="1400" dirty="0"/>
          </a:p>
        </p:txBody>
      </p:sp>
      <p:graphicFrame>
        <p:nvGraphicFramePr>
          <p:cNvPr id="5" name="4 Gráfico"/>
          <p:cNvGraphicFramePr/>
          <p:nvPr/>
        </p:nvGraphicFramePr>
        <p:xfrm>
          <a:off x="971600" y="1916832"/>
          <a:ext cx="7488832" cy="41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Elipse"/>
          <p:cNvSpPr/>
          <p:nvPr/>
        </p:nvSpPr>
        <p:spPr>
          <a:xfrm>
            <a:off x="5148064" y="5373216"/>
            <a:ext cx="504056" cy="43204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179512" y="764704"/>
            <a:ext cx="3888432" cy="341632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chemeClr val="accent2"/>
              </a:buClr>
              <a:buSzPct val="120000"/>
              <a:buFont typeface="Wingdings" pitchFamily="2" charset="2"/>
              <a:buChar char="ü"/>
            </a:pPr>
            <a:r>
              <a:rPr lang="es-ES" dirty="0" smtClean="0">
                <a:solidFill>
                  <a:schemeClr val="accent2"/>
                </a:solidFill>
              </a:rPr>
              <a:t> </a:t>
            </a:r>
            <a:r>
              <a:rPr lang="es-ES" dirty="0" smtClean="0"/>
              <a:t>Se observa un incremento más del número de sementales en el tramo de fiabilidad superior a 0,70 a partir del año </a:t>
            </a:r>
            <a:r>
              <a:rPr lang="es-ES" b="1" dirty="0" smtClean="0"/>
              <a:t>2018</a:t>
            </a:r>
            <a:r>
              <a:rPr lang="es-ES" dirty="0" smtClean="0"/>
              <a:t>.</a:t>
            </a:r>
          </a:p>
          <a:p>
            <a:pPr algn="just">
              <a:buClr>
                <a:schemeClr val="accent2"/>
              </a:buClr>
              <a:buSzPct val="120000"/>
            </a:pPr>
            <a:endParaRPr lang="es-ES" dirty="0" smtClean="0"/>
          </a:p>
          <a:p>
            <a:pPr algn="just">
              <a:buClr>
                <a:schemeClr val="accent2"/>
              </a:buClr>
              <a:buSzPct val="120000"/>
              <a:buFont typeface="Wingdings" pitchFamily="2" charset="2"/>
              <a:buChar char="ü"/>
            </a:pPr>
            <a:r>
              <a:rPr lang="es-ES" dirty="0" smtClean="0"/>
              <a:t>Se abren muchas opciones para seleccionar machos élite o sus descendientes para incorporación al centro de sementales, o bien para congelarle esperma cuando la edad de los mismos sea elevada.</a:t>
            </a:r>
          </a:p>
          <a:p>
            <a:endParaRPr lang="es-ES" dirty="0"/>
          </a:p>
        </p:txBody>
      </p:sp>
      <p:cxnSp>
        <p:nvCxnSpPr>
          <p:cNvPr id="10" name="9 Conector recto de flecha"/>
          <p:cNvCxnSpPr>
            <a:stCxn id="7" idx="1"/>
          </p:cNvCxnSpPr>
          <p:nvPr/>
        </p:nvCxnSpPr>
        <p:spPr>
          <a:xfrm flipH="1" flipV="1">
            <a:off x="4067945" y="4149080"/>
            <a:ext cx="1153936" cy="128740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5" grpId="0">
        <p:bldAsOne/>
      </p:bldGraphic>
      <p:bldP spid="7" grpId="0" animBg="1"/>
      <p:bldP spid="7" grpId="1" animBg="1"/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2736" y="116632"/>
            <a:ext cx="8913168" cy="10668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Evaluación genética de reproductores de raza Lojeña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688632"/>
          </a:xfrm>
        </p:spPr>
        <p:txBody>
          <a:bodyPr>
            <a:noAutofit/>
          </a:bodyPr>
          <a:lstStyle/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 startAt="2"/>
            </a:pPr>
            <a:r>
              <a:rPr lang="es-ES" sz="2000" b="1" dirty="0" smtClean="0">
                <a:solidFill>
                  <a:schemeClr val="accent2"/>
                </a:solidFill>
              </a:rPr>
              <a:t>PROLIFICIDAD</a:t>
            </a:r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endParaRPr lang="es-ES" sz="2000" b="1" i="1" dirty="0" smtClean="0"/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r>
              <a:rPr lang="es-ES" sz="1800" b="1" i="1" dirty="0" smtClean="0"/>
              <a:t>	2.1 Modelo de Evaluación Genética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2000" dirty="0" smtClean="0"/>
          </a:p>
          <a:p>
            <a:pPr algn="just">
              <a:buClr>
                <a:schemeClr val="accent2"/>
              </a:buClr>
              <a:buSzPct val="110000"/>
            </a:pPr>
            <a:r>
              <a:rPr lang="es-ES" sz="1400" dirty="0" smtClean="0"/>
              <a:t>La evaluación genética se desarrolló mediante la utilización de la metodología BLUP, aplicándose para ello un </a:t>
            </a:r>
            <a:r>
              <a:rPr lang="es-ES" sz="1400" b="1" u="sng" dirty="0" smtClean="0"/>
              <a:t>Modelo Animal con Observaciones Repetidas</a:t>
            </a:r>
            <a:r>
              <a:rPr lang="es-ES" sz="1400" dirty="0" smtClean="0"/>
              <a:t>. </a:t>
            </a:r>
          </a:p>
          <a:p>
            <a:pPr algn="just">
              <a:buClr>
                <a:schemeClr val="accent2"/>
              </a:buClr>
              <a:buSzPct val="110000"/>
            </a:pPr>
            <a:endParaRPr lang="es-ES" sz="1400" dirty="0" smtClean="0"/>
          </a:p>
          <a:p>
            <a:pPr algn="just">
              <a:buClr>
                <a:schemeClr val="accent2"/>
              </a:buClr>
              <a:buSzPct val="110000"/>
            </a:pPr>
            <a:r>
              <a:rPr lang="es-ES" sz="1400" b="1" dirty="0" smtClean="0"/>
              <a:t>25.391</a:t>
            </a:r>
            <a:r>
              <a:rPr lang="es-ES" sz="1400" dirty="0" smtClean="0"/>
              <a:t> partos controlados sobre </a:t>
            </a:r>
            <a:r>
              <a:rPr lang="es-ES" sz="1400" b="1" dirty="0" smtClean="0"/>
              <a:t>7.373</a:t>
            </a:r>
            <a:r>
              <a:rPr lang="es-ES" sz="1400" dirty="0" smtClean="0"/>
              <a:t> ovejas (3,44 partos/oveja).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1400" b="1" dirty="0" smtClean="0"/>
              <a:t>28</a:t>
            </a:r>
            <a:r>
              <a:rPr lang="es-ES" sz="1400" dirty="0" smtClean="0"/>
              <a:t> ganaderías y </a:t>
            </a:r>
            <a:r>
              <a:rPr lang="es-ES" sz="1400" b="1" dirty="0" smtClean="0"/>
              <a:t>32.177</a:t>
            </a:r>
            <a:r>
              <a:rPr lang="es-ES" sz="1400" dirty="0" smtClean="0"/>
              <a:t> animales evaluados en matriz de parentesco.</a:t>
            </a:r>
          </a:p>
          <a:p>
            <a:pPr algn="just">
              <a:buClr>
                <a:schemeClr val="accent2"/>
              </a:buClr>
              <a:buSzPct val="110000"/>
            </a:pPr>
            <a:r>
              <a:rPr lang="es-ES" sz="1400" dirty="0" smtClean="0"/>
              <a:t>Los efectos incluidos en este modelo de análisis fueron:</a:t>
            </a:r>
          </a:p>
          <a:p>
            <a:pPr algn="just">
              <a:buClr>
                <a:schemeClr val="accent2"/>
              </a:buClr>
              <a:buSzPct val="110000"/>
              <a:buNone/>
            </a:pPr>
            <a:endParaRPr lang="es-ES" sz="1800" dirty="0" smtClean="0"/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r>
              <a:rPr lang="es-ES" sz="1400" b="1" dirty="0" smtClean="0">
                <a:solidFill>
                  <a:schemeClr val="tx2"/>
                </a:solidFill>
              </a:rPr>
              <a:t>   Efectos Fijos: 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Ganadería: 28 niveles.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Año de parto: 11 niveles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 Época de parto: 4 niveles (primavera, verano, otoño e invierno).</a:t>
            </a:r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endParaRPr lang="es-ES" sz="1800" b="1" dirty="0" smtClean="0">
              <a:solidFill>
                <a:schemeClr val="tx2"/>
              </a:solidFill>
            </a:endParaRPr>
          </a:p>
          <a:p>
            <a:pPr lvl="4" algn="just">
              <a:buClr>
                <a:schemeClr val="accent2"/>
              </a:buClr>
              <a:buSzPct val="116000"/>
              <a:buFont typeface="Courier New" pitchFamily="49" charset="0"/>
              <a:buChar char="o"/>
            </a:pPr>
            <a:r>
              <a:rPr lang="es-ES" sz="1400" b="1" dirty="0" smtClean="0">
                <a:solidFill>
                  <a:schemeClr val="tx2"/>
                </a:solidFill>
              </a:rPr>
              <a:t>  Efectos Aleatorios: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El valor genético aditivo.</a:t>
            </a:r>
          </a:p>
          <a:p>
            <a:pPr lvl="5" algn="just">
              <a:buClr>
                <a:schemeClr val="accent2"/>
              </a:buClr>
              <a:buSzPct val="120000"/>
              <a:buFont typeface="Wingdings" pitchFamily="2" charset="2"/>
              <a:buChar char="Ø"/>
            </a:pPr>
            <a:r>
              <a:rPr lang="es-ES" sz="1400" dirty="0" smtClean="0">
                <a:solidFill>
                  <a:schemeClr val="tx2"/>
                </a:solidFill>
              </a:rPr>
              <a:t>Efecto ambiental permanente: Oveja (7.373 niveles).</a:t>
            </a:r>
          </a:p>
          <a:p>
            <a:pPr lvl="5" algn="just">
              <a:buClr>
                <a:schemeClr val="accent2"/>
              </a:buClr>
              <a:buSzPct val="120000"/>
              <a:buNone/>
            </a:pPr>
            <a:endParaRPr lang="es-ES" sz="1400" b="1" dirty="0" smtClean="0">
              <a:solidFill>
                <a:schemeClr val="tx2"/>
              </a:solidFill>
            </a:endParaRPr>
          </a:p>
          <a:p>
            <a:pPr lvl="4" algn="just">
              <a:buClr>
                <a:schemeClr val="accent2"/>
              </a:buClr>
              <a:buSzPct val="120000"/>
              <a:buFont typeface="Courier New" pitchFamily="49" charset="0"/>
              <a:buChar char="o"/>
            </a:pPr>
            <a:r>
              <a:rPr lang="es-ES" sz="1200" b="1" dirty="0" smtClean="0">
                <a:solidFill>
                  <a:schemeClr val="tx2"/>
                </a:solidFill>
              </a:rPr>
              <a:t> Variables de respuesta: </a:t>
            </a:r>
            <a:r>
              <a:rPr lang="es-ES" sz="1200" dirty="0" smtClean="0">
                <a:solidFill>
                  <a:schemeClr val="tx2"/>
                </a:solidFill>
              </a:rPr>
              <a:t>Tipo de parto.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08720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80920" cy="106680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Propuestas 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688632"/>
          </a:xfrm>
        </p:spPr>
        <p:txBody>
          <a:bodyPr>
            <a:noAutofit/>
          </a:bodyPr>
          <a:lstStyle/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/>
            </a:pPr>
            <a:endParaRPr lang="es-ES" sz="2000" b="1" dirty="0" smtClean="0">
              <a:solidFill>
                <a:schemeClr val="accent2"/>
              </a:solidFill>
            </a:endParaRPr>
          </a:p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2"/>
                </a:solidFill>
              </a:rPr>
              <a:t>MEJORA DEL ARCHIVO DE CONTROL DE PESADAS.</a:t>
            </a:r>
          </a:p>
          <a:p>
            <a:pPr marL="566928" indent="-457200" algn="just">
              <a:spcBef>
                <a:spcPts val="0"/>
              </a:spcBef>
              <a:buClr>
                <a:schemeClr val="accent2"/>
              </a:buClr>
              <a:buSzPct val="110000"/>
              <a:buFont typeface="+mj-lt"/>
              <a:buAutoNum type="arabicPeriod"/>
            </a:pPr>
            <a:endParaRPr lang="es-ES" sz="2000" b="1" i="1" dirty="0" smtClean="0"/>
          </a:p>
          <a:p>
            <a:pPr algn="just">
              <a:spcBef>
                <a:spcPts val="0"/>
              </a:spcBef>
              <a:buClr>
                <a:schemeClr val="accent2"/>
              </a:buClr>
              <a:buSzPct val="110000"/>
              <a:buNone/>
            </a:pPr>
            <a:r>
              <a:rPr lang="es-ES" sz="1800" b="1" i="1" dirty="0" smtClean="0"/>
              <a:t>	</a:t>
            </a:r>
            <a:endParaRPr lang="es-ES" sz="1400" b="1" dirty="0" smtClean="0">
              <a:solidFill>
                <a:schemeClr val="tx2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179512" y="980728"/>
            <a:ext cx="8568952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23528" y="1916832"/>
          <a:ext cx="8568954" cy="2376270"/>
        </p:xfrm>
        <a:graphic>
          <a:graphicData uri="http://schemas.openxmlformats.org/drawingml/2006/table">
            <a:tbl>
              <a:tblPr/>
              <a:tblGrid>
                <a:gridCol w="1108054"/>
                <a:gridCol w="517092"/>
                <a:gridCol w="320057"/>
                <a:gridCol w="496781"/>
                <a:gridCol w="874085"/>
                <a:gridCol w="742910"/>
                <a:gridCol w="405765"/>
                <a:gridCol w="612068"/>
                <a:gridCol w="713023"/>
                <a:gridCol w="360191"/>
                <a:gridCol w="586913"/>
                <a:gridCol w="427609"/>
                <a:gridCol w="471629"/>
                <a:gridCol w="471629"/>
                <a:gridCol w="461148"/>
              </a:tblGrid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CROTAL_PROVISIONAL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FEC_NAC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MADRE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FEC_NAC_MADRE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PARTO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PADRE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DICTAMEN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GANADERIA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1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FECHA 1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2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FECHA 2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3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FECHA 3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0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8" marR="4478" marT="4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Elipse"/>
          <p:cNvSpPr/>
          <p:nvPr/>
        </p:nvSpPr>
        <p:spPr>
          <a:xfrm>
            <a:off x="2771800" y="1844824"/>
            <a:ext cx="864096" cy="36004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9 Conector recto de flecha"/>
          <p:cNvCxnSpPr>
            <a:stCxn id="8" idx="4"/>
          </p:cNvCxnSpPr>
          <p:nvPr/>
        </p:nvCxnSpPr>
        <p:spPr>
          <a:xfrm>
            <a:off x="3203848" y="2204864"/>
            <a:ext cx="576064" cy="936104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851920" y="3068960"/>
            <a:ext cx="4320480" cy="2185214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r>
              <a:rPr lang="es-ES" sz="1700" dirty="0" smtClean="0"/>
              <a:t>Unificar todas la ganaderías de control en un mismo archivo para facilitar y dar fluidez a la tipificación de pesadas. </a:t>
            </a:r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endParaRPr lang="es-ES" sz="1700" dirty="0" smtClean="0"/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r>
              <a:rPr lang="es-ES" sz="1700" dirty="0" smtClean="0"/>
              <a:t>Incluir la fecha de nacimiento en el archivo de pesos para disponer de la edad de la madre al parto como </a:t>
            </a:r>
            <a:r>
              <a:rPr lang="es-ES" sz="1700" dirty="0" err="1" smtClean="0"/>
              <a:t>covariable</a:t>
            </a:r>
            <a:r>
              <a:rPr lang="es-ES" sz="1700" dirty="0" smtClean="0"/>
              <a:t>.</a:t>
            </a:r>
          </a:p>
          <a:p>
            <a:pPr algn="just">
              <a:buClr>
                <a:schemeClr val="accent2"/>
              </a:buClr>
              <a:buSzPct val="110000"/>
              <a:buFont typeface="Wingdings" pitchFamily="2" charset="2"/>
              <a:buChar char="ü"/>
            </a:pPr>
            <a:endParaRPr lang="es-ES" sz="1700" dirty="0"/>
          </a:p>
        </p:txBody>
      </p:sp>
      <p:sp>
        <p:nvSpPr>
          <p:cNvPr id="13" name="12 Elipse"/>
          <p:cNvSpPr/>
          <p:nvPr/>
        </p:nvSpPr>
        <p:spPr>
          <a:xfrm>
            <a:off x="5364088" y="1844824"/>
            <a:ext cx="864096" cy="36004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13 Conector recto de flecha"/>
          <p:cNvCxnSpPr>
            <a:stCxn id="13" idx="4"/>
          </p:cNvCxnSpPr>
          <p:nvPr/>
        </p:nvCxnSpPr>
        <p:spPr>
          <a:xfrm flipH="1">
            <a:off x="5004048" y="2204864"/>
            <a:ext cx="792088" cy="800472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573</TotalTime>
  <Words>712</Words>
  <Application>Microsoft Office PowerPoint</Application>
  <PresentationFormat>Presentación en pantalla (4:3)</PresentationFormat>
  <Paragraphs>319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2" baseType="lpstr">
      <vt:lpstr>Calibri</vt:lpstr>
      <vt:lpstr>Courier New</vt:lpstr>
      <vt:lpstr>Georgia</vt:lpstr>
      <vt:lpstr>Times New Roman</vt:lpstr>
      <vt:lpstr>Trebuchet MS</vt:lpstr>
      <vt:lpstr>Webdings</vt:lpstr>
      <vt:lpstr>Wingdings</vt:lpstr>
      <vt:lpstr>Wingdings 2</vt:lpstr>
      <vt:lpstr>Urbano</vt:lpstr>
      <vt:lpstr>Document</vt:lpstr>
      <vt:lpstr>RESULTADOS Y EVOLUCIÓN DE LA INFORMACIÓN UTILIZADA EN LA EVALUACIÓN GENÉTICA DE REPRODUCTORES EN EL AÑO 2022  </vt:lpstr>
      <vt:lpstr>Introducción</vt:lpstr>
      <vt:lpstr>Evaluación genética de reproductores de raza Lojeña</vt:lpstr>
      <vt:lpstr>Evaluación genética de reproductores de raza Lojeña</vt:lpstr>
      <vt:lpstr>Evaluación genética de reproductores de raza Lojeña</vt:lpstr>
      <vt:lpstr>Evaluación genética de reproductores de raza Lojeña</vt:lpstr>
      <vt:lpstr>Evaluación genética de reproductores de raza Lojeña</vt:lpstr>
      <vt:lpstr>Evaluación genética de reproductores de raza Lojeña</vt:lpstr>
      <vt:lpstr>Propuestas </vt:lpstr>
      <vt:lpstr>Propuestas </vt:lpstr>
      <vt:lpstr>Propuestas 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 HP</dc:creator>
  <cp:lastModifiedBy>carmen</cp:lastModifiedBy>
  <cp:revision>81</cp:revision>
  <dcterms:created xsi:type="dcterms:W3CDTF">2022-07-11T07:18:57Z</dcterms:created>
  <dcterms:modified xsi:type="dcterms:W3CDTF">2022-04-19T05:19:52Z</dcterms:modified>
</cp:coreProperties>
</file>