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xlsx" ContentType="application/vnd.openxmlformats-officedocument.spreadsheetml.sheet"/>
  <Override PartName="/ppt/charts/chart3.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306" r:id="rId2"/>
    <p:sldId id="279" r:id="rId3"/>
    <p:sldId id="288" r:id="rId4"/>
    <p:sldId id="297" r:id="rId5"/>
    <p:sldId id="298" r:id="rId6"/>
    <p:sldId id="299" r:id="rId7"/>
    <p:sldId id="300" r:id="rId8"/>
    <p:sldId id="301" r:id="rId9"/>
    <p:sldId id="274" r:id="rId10"/>
    <p:sldId id="303" r:id="rId11"/>
    <p:sldId id="302" r:id="rId12"/>
    <p:sldId id="304" r:id="rId13"/>
    <p:sldId id="305" r:id="rId14"/>
    <p:sldId id="307" r:id="rId15"/>
    <p:sldId id="308" r:id="rId16"/>
    <p:sldId id="309" r:id="rId17"/>
    <p:sldId id="310" r:id="rId18"/>
    <p:sldId id="311" r:id="rId19"/>
    <p:sldId id="312" r:id="rId20"/>
    <p:sldId id="313" r:id="rId21"/>
    <p:sldId id="314" r:id="rId22"/>
  </p:sldIdLst>
  <p:sldSz cx="9144000" cy="6858000" type="screen4x3"/>
  <p:notesSz cx="6797675" cy="992663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20"/>
    <p:restoredTop sz="97183" autoAdjust="0"/>
  </p:normalViewPr>
  <p:slideViewPr>
    <p:cSldViewPr>
      <p:cViewPr varScale="1">
        <p:scale>
          <a:sx n="75" d="100"/>
          <a:sy n="75" d="100"/>
        </p:scale>
        <p:origin x="-336" y="-8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Workroot\certificacion\Dpto%20Formacion\estad&#237;sticas%202010\Estad&#237;sticas%20SC%20CAAE.xlsx" TargetMode="External"/></Relationships>
</file>

<file path=ppt/charts/_rels/chart2.xml.rels><?xml version="1.0" encoding="UTF-8" standalone="yes"?>
<Relationships xmlns="http://schemas.openxmlformats.org/package/2006/relationships"><Relationship Id="rId1" Type="http://schemas.openxmlformats.org/officeDocument/2006/relationships/package" Target="../embeddings/Hoja_de_c_lculo_de_Microsoft_Office_Excel1.xlsx"/></Relationships>
</file>

<file path=ppt/charts/_rels/chart3.xml.rels><?xml version="1.0" encoding="UTF-8" standalone="yes"?>
<Relationships xmlns="http://schemas.openxmlformats.org/package/2006/relationships"><Relationship Id="rId1" Type="http://schemas.openxmlformats.org/officeDocument/2006/relationships/package" Target="../embeddings/Hoja_de_c_lculo_de_Microsoft_Office_Excel2.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ES"/>
  <c:chart>
    <c:view3D>
      <c:rAngAx val="1"/>
    </c:view3D>
    <c:plotArea>
      <c:layout/>
      <c:bar3DChart>
        <c:barDir val="col"/>
        <c:grouping val="clustered"/>
        <c:ser>
          <c:idx val="0"/>
          <c:order val="0"/>
          <c:dPt>
            <c:idx val="0"/>
            <c:spPr>
              <a:solidFill>
                <a:schemeClr val="accent1">
                  <a:lumMod val="60000"/>
                  <a:lumOff val="40000"/>
                </a:schemeClr>
              </a:solidFill>
            </c:spPr>
          </c:dPt>
          <c:dPt>
            <c:idx val="1"/>
            <c:spPr>
              <a:solidFill>
                <a:schemeClr val="accent2">
                  <a:lumMod val="75000"/>
                </a:schemeClr>
              </a:solidFill>
            </c:spPr>
          </c:dPt>
          <c:dPt>
            <c:idx val="2"/>
            <c:spPr>
              <a:solidFill>
                <a:schemeClr val="accent3">
                  <a:lumMod val="75000"/>
                </a:schemeClr>
              </a:solidFill>
            </c:spPr>
          </c:dPt>
          <c:dPt>
            <c:idx val="3"/>
            <c:spPr>
              <a:solidFill>
                <a:schemeClr val="accent4">
                  <a:lumMod val="75000"/>
                </a:schemeClr>
              </a:solidFill>
            </c:spPr>
          </c:dPt>
          <c:dPt>
            <c:idx val="4"/>
            <c:spPr>
              <a:solidFill>
                <a:schemeClr val="accent5">
                  <a:lumMod val="60000"/>
                  <a:lumOff val="40000"/>
                </a:schemeClr>
              </a:solidFill>
            </c:spPr>
          </c:dPt>
          <c:dPt>
            <c:idx val="5"/>
            <c:spPr>
              <a:solidFill>
                <a:schemeClr val="accent6">
                  <a:lumMod val="75000"/>
                </a:schemeClr>
              </a:solidFill>
            </c:spPr>
          </c:dPt>
          <c:dLbls>
            <c:txPr>
              <a:bodyPr/>
              <a:lstStyle/>
              <a:p>
                <a:pPr>
                  <a:defRPr sz="2400" b="1"/>
                </a:pPr>
                <a:endParaRPr lang="es-ES"/>
              </a:p>
            </c:txPr>
            <c:showVal val="1"/>
          </c:dLbls>
          <c:cat>
            <c:numRef>
              <c:f>Hoja2!$A$4:$A$9</c:f>
              <c:numCache>
                <c:formatCode>General</c:formatCode>
                <c:ptCount val="6"/>
                <c:pt idx="0">
                  <c:v>1999</c:v>
                </c:pt>
                <c:pt idx="1">
                  <c:v>2002</c:v>
                </c:pt>
                <c:pt idx="2">
                  <c:v>2005</c:v>
                </c:pt>
                <c:pt idx="3">
                  <c:v>2008</c:v>
                </c:pt>
                <c:pt idx="4">
                  <c:v>2009</c:v>
                </c:pt>
                <c:pt idx="5">
                  <c:v>2010</c:v>
                </c:pt>
              </c:numCache>
            </c:numRef>
          </c:cat>
          <c:val>
            <c:numRef>
              <c:f>Hoja2!$B$4:$B$9</c:f>
              <c:numCache>
                <c:formatCode>General</c:formatCode>
                <c:ptCount val="6"/>
                <c:pt idx="0">
                  <c:v>15.2</c:v>
                </c:pt>
                <c:pt idx="1">
                  <c:v>23</c:v>
                </c:pt>
                <c:pt idx="2">
                  <c:v>33.200000000000003</c:v>
                </c:pt>
                <c:pt idx="3">
                  <c:v>50.9</c:v>
                </c:pt>
                <c:pt idx="4">
                  <c:v>54.9</c:v>
                </c:pt>
                <c:pt idx="5">
                  <c:v>59.1</c:v>
                </c:pt>
              </c:numCache>
            </c:numRef>
          </c:val>
        </c:ser>
        <c:shape val="box"/>
        <c:axId val="74177536"/>
        <c:axId val="74240768"/>
        <c:axId val="0"/>
      </c:bar3DChart>
      <c:catAx>
        <c:axId val="74177536"/>
        <c:scaling>
          <c:orientation val="minMax"/>
        </c:scaling>
        <c:axPos val="b"/>
        <c:numFmt formatCode="General" sourceLinked="1"/>
        <c:tickLblPos val="nextTo"/>
        <c:txPr>
          <a:bodyPr/>
          <a:lstStyle/>
          <a:p>
            <a:pPr>
              <a:defRPr sz="2000" b="1"/>
            </a:pPr>
            <a:endParaRPr lang="es-ES"/>
          </a:p>
        </c:txPr>
        <c:crossAx val="74240768"/>
        <c:crosses val="autoZero"/>
        <c:auto val="1"/>
        <c:lblAlgn val="ctr"/>
        <c:lblOffset val="100"/>
      </c:catAx>
      <c:valAx>
        <c:axId val="74240768"/>
        <c:scaling>
          <c:orientation val="minMax"/>
        </c:scaling>
        <c:axPos val="l"/>
        <c:majorGridlines/>
        <c:numFmt formatCode="General" sourceLinked="1"/>
        <c:tickLblPos val="nextTo"/>
        <c:txPr>
          <a:bodyPr/>
          <a:lstStyle/>
          <a:p>
            <a:pPr>
              <a:defRPr sz="2000" b="1"/>
            </a:pPr>
            <a:endParaRPr lang="es-ES"/>
          </a:p>
        </c:txPr>
        <c:crossAx val="74177536"/>
        <c:crosses val="autoZero"/>
        <c:crossBetween val="between"/>
      </c:valAx>
    </c:plotArea>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s-ES"/>
  <c:chart>
    <c:autoTitleDeleted val="1"/>
    <c:plotArea>
      <c:layout/>
      <c:barChart>
        <c:barDir val="bar"/>
        <c:grouping val="clustered"/>
        <c:ser>
          <c:idx val="0"/>
          <c:order val="0"/>
          <c:tx>
            <c:strRef>
              <c:f>Hoja1!$B$1</c:f>
              <c:strCache>
                <c:ptCount val="1"/>
                <c:pt idx="0">
                  <c:v>Columna1</c:v>
                </c:pt>
              </c:strCache>
            </c:strRef>
          </c:tx>
          <c:dLbls>
            <c:dLbl>
              <c:idx val="0"/>
              <c:layout/>
              <c:tx>
                <c:rich>
                  <a:bodyPr/>
                  <a:lstStyle/>
                  <a:p>
                    <a:r>
                      <a:rPr lang="en-US" smtClean="0"/>
                      <a:t>421</a:t>
                    </a:r>
                    <a:endParaRPr lang="en-US"/>
                  </a:p>
                </c:rich>
              </c:tx>
              <c:dLblPos val="outEnd"/>
              <c:showVal val="1"/>
            </c:dLbl>
            <c:dLbl>
              <c:idx val="1"/>
              <c:layout/>
              <c:tx>
                <c:rich>
                  <a:bodyPr/>
                  <a:lstStyle/>
                  <a:p>
                    <a:r>
                      <a:rPr lang="en-US" smtClean="0"/>
                      <a:t>660</a:t>
                    </a:r>
                    <a:endParaRPr lang="en-US"/>
                  </a:p>
                </c:rich>
              </c:tx>
              <c:dLblPos val="outEnd"/>
              <c:showVal val="1"/>
            </c:dLbl>
            <c:dLbl>
              <c:idx val="2"/>
              <c:layout/>
              <c:tx>
                <c:rich>
                  <a:bodyPr/>
                  <a:lstStyle/>
                  <a:p>
                    <a:r>
                      <a:rPr lang="en-US" smtClean="0"/>
                      <a:t>804</a:t>
                    </a:r>
                    <a:endParaRPr lang="en-US"/>
                  </a:p>
                </c:rich>
              </c:tx>
              <c:dLblPos val="outEnd"/>
              <c:showVal val="1"/>
            </c:dLbl>
            <c:dLbl>
              <c:idx val="3"/>
              <c:layout/>
              <c:tx>
                <c:rich>
                  <a:bodyPr/>
                  <a:lstStyle/>
                  <a:p>
                    <a:r>
                      <a:rPr lang="en-US" smtClean="0"/>
                      <a:t>791</a:t>
                    </a:r>
                    <a:endParaRPr lang="en-US"/>
                  </a:p>
                </c:rich>
              </c:tx>
              <c:dLblPos val="outEnd"/>
              <c:showVal val="1"/>
            </c:dLbl>
            <c:dLbl>
              <c:idx val="4"/>
              <c:layout/>
              <c:tx>
                <c:rich>
                  <a:bodyPr/>
                  <a:lstStyle/>
                  <a:p>
                    <a:r>
                      <a:rPr lang="en-US" smtClean="0"/>
                      <a:t>986</a:t>
                    </a:r>
                    <a:endParaRPr lang="en-US"/>
                  </a:p>
                </c:rich>
              </c:tx>
              <c:dLblPos val="outEnd"/>
              <c:showVal val="1"/>
            </c:dLbl>
            <c:dLbl>
              <c:idx val="6"/>
              <c:layout/>
              <c:tx>
                <c:rich>
                  <a:bodyPr/>
                  <a:lstStyle/>
                  <a:p>
                    <a:r>
                      <a:rPr lang="en-US" dirty="0" smtClean="0"/>
                      <a:t>1.000</a:t>
                    </a:r>
                    <a:endParaRPr lang="en-US" dirty="0"/>
                  </a:p>
                </c:rich>
              </c:tx>
              <c:dLblPos val="outEnd"/>
              <c:showVal val="1"/>
            </c:dLbl>
            <c:dLbl>
              <c:idx val="7"/>
              <c:layout/>
              <c:tx>
                <c:rich>
                  <a:bodyPr/>
                  <a:lstStyle/>
                  <a:p>
                    <a:r>
                      <a:rPr lang="en-US" dirty="0" smtClean="0"/>
                      <a:t>1.180</a:t>
                    </a:r>
                    <a:endParaRPr lang="en-US" dirty="0"/>
                  </a:p>
                </c:rich>
              </c:tx>
              <c:dLblPos val="outEnd"/>
              <c:showVal val="1"/>
            </c:dLbl>
            <c:dLbl>
              <c:idx val="8"/>
              <c:layout/>
              <c:tx>
                <c:rich>
                  <a:bodyPr/>
                  <a:lstStyle/>
                  <a:p>
                    <a:r>
                      <a:rPr lang="en-US" smtClean="0"/>
                      <a:t>1.904</a:t>
                    </a:r>
                    <a:endParaRPr lang="en-US"/>
                  </a:p>
                </c:rich>
              </c:tx>
              <c:dLblPos val="outEnd"/>
              <c:showVal val="1"/>
            </c:dLbl>
            <c:dLbl>
              <c:idx val="9"/>
              <c:layout/>
              <c:tx>
                <c:rich>
                  <a:bodyPr/>
                  <a:lstStyle/>
                  <a:p>
                    <a:r>
                      <a:rPr lang="en-US" smtClean="0"/>
                      <a:t>1.550</a:t>
                    </a:r>
                    <a:endParaRPr lang="en-US"/>
                  </a:p>
                </c:rich>
              </c:tx>
              <c:dLblPos val="outEnd"/>
              <c:showVal val="1"/>
            </c:dLbl>
            <c:dLbl>
              <c:idx val="10"/>
              <c:layout/>
              <c:tx>
                <c:rich>
                  <a:bodyPr/>
                  <a:lstStyle/>
                  <a:p>
                    <a:r>
                      <a:rPr lang="en-US" smtClean="0"/>
                      <a:t>2.000</a:t>
                    </a:r>
                    <a:endParaRPr lang="en-US"/>
                  </a:p>
                </c:rich>
              </c:tx>
              <c:dLblPos val="outEnd"/>
              <c:showVal val="1"/>
            </c:dLbl>
            <c:dLbl>
              <c:idx val="11"/>
              <c:layout/>
              <c:tx>
                <c:rich>
                  <a:bodyPr/>
                  <a:lstStyle/>
                  <a:p>
                    <a:r>
                      <a:rPr lang="en-US" smtClean="0"/>
                      <a:t>3.385</a:t>
                    </a:r>
                    <a:endParaRPr lang="en-US"/>
                  </a:p>
                </c:rich>
              </c:tx>
              <c:dLblPos val="outEnd"/>
              <c:showVal val="1"/>
            </c:dLbl>
            <c:dLbl>
              <c:idx val="12"/>
              <c:layout/>
              <c:tx>
                <c:rich>
                  <a:bodyPr/>
                  <a:lstStyle/>
                  <a:p>
                    <a:r>
                      <a:rPr lang="en-US" smtClean="0"/>
                      <a:t>6.020</a:t>
                    </a:r>
                    <a:endParaRPr lang="en-US"/>
                  </a:p>
                </c:rich>
              </c:tx>
              <c:dLblPos val="outEnd"/>
              <c:showVal val="1"/>
            </c:dLbl>
            <c:dLbl>
              <c:idx val="13"/>
              <c:layout/>
              <c:tx>
                <c:rich>
                  <a:bodyPr/>
                  <a:lstStyle/>
                  <a:p>
                    <a:r>
                      <a:rPr lang="en-US" smtClean="0"/>
                      <a:t>20.155</a:t>
                    </a:r>
                    <a:endParaRPr lang="en-US"/>
                  </a:p>
                </c:rich>
              </c:tx>
              <c:dLblPos val="outEnd"/>
              <c:showVal val="1"/>
            </c:dLbl>
            <c:dLblPos val="outEnd"/>
            <c:showVal val="1"/>
          </c:dLbls>
          <c:cat>
            <c:strRef>
              <c:f>Hoja1!$A$2:$A$16</c:f>
              <c:strCache>
                <c:ptCount val="14"/>
                <c:pt idx="0">
                  <c:v>BÉLGICA</c:v>
                </c:pt>
                <c:pt idx="1">
                  <c:v>HOLANDA</c:v>
                </c:pt>
                <c:pt idx="2">
                  <c:v>SUECIA</c:v>
                </c:pt>
                <c:pt idx="3">
                  <c:v>DINAMARCA</c:v>
                </c:pt>
                <c:pt idx="4">
                  <c:v>AUSTRIA</c:v>
                </c:pt>
                <c:pt idx="5">
                  <c:v>ESPAÑA</c:v>
                </c:pt>
                <c:pt idx="6">
                  <c:v>JAPÓN</c:v>
                </c:pt>
                <c:pt idx="7">
                  <c:v>SUIZA</c:v>
                </c:pt>
                <c:pt idx="8">
                  <c:v>CANADÁ</c:v>
                </c:pt>
                <c:pt idx="9">
                  <c:v>ITALIA</c:v>
                </c:pt>
                <c:pt idx="10">
                  <c:v>REINO UNIDO</c:v>
                </c:pt>
                <c:pt idx="11">
                  <c:v>FRANCIA</c:v>
                </c:pt>
                <c:pt idx="12">
                  <c:v>ALEMANIA</c:v>
                </c:pt>
                <c:pt idx="13">
                  <c:v>ESTADOS UNIDOS</c:v>
                </c:pt>
              </c:strCache>
            </c:strRef>
          </c:cat>
          <c:val>
            <c:numRef>
              <c:f>Hoja1!$B$2:$B$16</c:f>
              <c:numCache>
                <c:formatCode>General</c:formatCode>
                <c:ptCount val="15"/>
                <c:pt idx="0">
                  <c:v>350</c:v>
                </c:pt>
                <c:pt idx="1">
                  <c:v>591</c:v>
                </c:pt>
                <c:pt idx="2">
                  <c:v>698</c:v>
                </c:pt>
                <c:pt idx="3">
                  <c:v>765</c:v>
                </c:pt>
                <c:pt idx="4">
                  <c:v>868</c:v>
                </c:pt>
                <c:pt idx="5">
                  <c:v>905</c:v>
                </c:pt>
                <c:pt idx="6">
                  <c:v>1000</c:v>
                </c:pt>
                <c:pt idx="7">
                  <c:v>1024</c:v>
                </c:pt>
                <c:pt idx="8">
                  <c:v>1284</c:v>
                </c:pt>
                <c:pt idx="9">
                  <c:v>1500</c:v>
                </c:pt>
                <c:pt idx="10">
                  <c:v>2065</c:v>
                </c:pt>
                <c:pt idx="11">
                  <c:v>3041</c:v>
                </c:pt>
                <c:pt idx="12">
                  <c:v>5800</c:v>
                </c:pt>
                <c:pt idx="13">
                  <c:v>17835</c:v>
                </c:pt>
              </c:numCache>
            </c:numRef>
          </c:val>
        </c:ser>
        <c:axId val="68564864"/>
        <c:axId val="68566400"/>
      </c:barChart>
      <c:catAx>
        <c:axId val="68564864"/>
        <c:scaling>
          <c:orientation val="minMax"/>
        </c:scaling>
        <c:axPos val="l"/>
        <c:numFmt formatCode="General" sourceLinked="1"/>
        <c:tickLblPos val="nextTo"/>
        <c:crossAx val="68566400"/>
        <c:crosses val="autoZero"/>
        <c:auto val="1"/>
        <c:lblAlgn val="ctr"/>
        <c:lblOffset val="100"/>
      </c:catAx>
      <c:valAx>
        <c:axId val="68566400"/>
        <c:scaling>
          <c:orientation val="minMax"/>
        </c:scaling>
        <c:axPos val="b"/>
        <c:majorGridlines/>
        <c:numFmt formatCode="General" sourceLinked="1"/>
        <c:tickLblPos val="nextTo"/>
        <c:crossAx val="68564864"/>
        <c:crosses val="autoZero"/>
        <c:crossBetween val="between"/>
      </c:valAx>
    </c:plotArea>
    <c:plotVisOnly val="1"/>
  </c:chart>
  <c:txPr>
    <a:bodyPr/>
    <a:lstStyle/>
    <a:p>
      <a:pPr>
        <a:defRPr sz="1800"/>
      </a:pPr>
      <a:endParaRPr lang="es-E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s-ES"/>
  <c:style val="3"/>
  <c:chart>
    <c:autoTitleDeleted val="1"/>
    <c:plotArea>
      <c:layout>
        <c:manualLayout>
          <c:layoutTarget val="inner"/>
          <c:xMode val="edge"/>
          <c:yMode val="edge"/>
          <c:x val="0.26347745950745532"/>
          <c:y val="2.0156490548669196E-2"/>
          <c:w val="0.70441681514553844"/>
          <c:h val="0.84712353389305961"/>
        </c:manualLayout>
      </c:layout>
      <c:barChart>
        <c:barDir val="bar"/>
        <c:grouping val="clustered"/>
        <c:ser>
          <c:idx val="0"/>
          <c:order val="0"/>
          <c:tx>
            <c:strRef>
              <c:f>Hoja1!$B$1</c:f>
              <c:strCache>
                <c:ptCount val="1"/>
                <c:pt idx="0">
                  <c:v>Serie 1</c:v>
                </c:pt>
              </c:strCache>
            </c:strRef>
          </c:tx>
          <c:dLbls>
            <c:dLbl>
              <c:idx val="0"/>
              <c:layout/>
              <c:tx>
                <c:rich>
                  <a:bodyPr/>
                  <a:lstStyle/>
                  <a:p>
                    <a:r>
                      <a:rPr lang="en-US" dirty="0" smtClean="0"/>
                      <a:t>52</a:t>
                    </a:r>
                    <a:endParaRPr lang="en-US" dirty="0"/>
                  </a:p>
                </c:rich>
              </c:tx>
              <c:dLblPos val="outEnd"/>
              <c:showVal val="1"/>
            </c:dLbl>
            <c:dLbl>
              <c:idx val="1"/>
              <c:layout/>
              <c:tx>
                <c:rich>
                  <a:bodyPr/>
                  <a:lstStyle/>
                  <a:p>
                    <a:r>
                      <a:rPr lang="en-US" dirty="0" smtClean="0"/>
                      <a:t>57</a:t>
                    </a:r>
                    <a:endParaRPr lang="en-US" dirty="0"/>
                  </a:p>
                </c:rich>
              </c:tx>
              <c:dLblPos val="outEnd"/>
              <c:showVal val="1"/>
            </c:dLbl>
            <c:dLbl>
              <c:idx val="2"/>
              <c:layout/>
              <c:tx>
                <c:rich>
                  <a:bodyPr/>
                  <a:lstStyle/>
                  <a:p>
                    <a:r>
                      <a:rPr lang="en-US" smtClean="0"/>
                      <a:t>65</a:t>
                    </a:r>
                    <a:endParaRPr lang="en-US"/>
                  </a:p>
                </c:rich>
              </c:tx>
              <c:dLblPos val="outEnd"/>
              <c:showVal val="1"/>
            </c:dLbl>
            <c:dLbl>
              <c:idx val="3"/>
              <c:layout/>
              <c:tx>
                <c:rich>
                  <a:bodyPr/>
                  <a:lstStyle/>
                  <a:p>
                    <a:r>
                      <a:rPr lang="en-US" smtClean="0"/>
                      <a:t>74</a:t>
                    </a:r>
                    <a:endParaRPr lang="en-US"/>
                  </a:p>
                </c:rich>
              </c:tx>
              <c:dLblPos val="outEnd"/>
              <c:showVal val="1"/>
            </c:dLbl>
            <c:dLbl>
              <c:idx val="4"/>
              <c:layout/>
              <c:tx>
                <c:rich>
                  <a:bodyPr/>
                  <a:lstStyle/>
                  <a:p>
                    <a:r>
                      <a:rPr lang="en-US" smtClean="0"/>
                      <a:t>86</a:t>
                    </a:r>
                    <a:endParaRPr lang="en-US" dirty="0"/>
                  </a:p>
                </c:rich>
              </c:tx>
              <c:dLblPos val="outEnd"/>
              <c:showVal val="1"/>
            </c:dLbl>
            <c:dLbl>
              <c:idx val="6"/>
              <c:layout/>
              <c:tx>
                <c:rich>
                  <a:bodyPr/>
                  <a:lstStyle/>
                  <a:p>
                    <a:r>
                      <a:rPr lang="en-US" dirty="0" smtClean="0"/>
                      <a:t>118</a:t>
                    </a:r>
                    <a:endParaRPr lang="en-US" dirty="0"/>
                  </a:p>
                </c:rich>
              </c:tx>
              <c:dLblPos val="outEnd"/>
              <c:showVal val="1"/>
            </c:dLbl>
            <c:dLbl>
              <c:idx val="7"/>
              <c:layout/>
              <c:tx>
                <c:rich>
                  <a:bodyPr/>
                  <a:lstStyle/>
                  <a:p>
                    <a:r>
                      <a:rPr lang="en-US" dirty="0" smtClean="0"/>
                      <a:t>127</a:t>
                    </a:r>
                    <a:endParaRPr lang="en-US" dirty="0"/>
                  </a:p>
                </c:rich>
              </c:tx>
              <c:dLblPos val="outEnd"/>
              <c:showVal val="1"/>
            </c:dLbl>
            <c:dLbl>
              <c:idx val="8"/>
              <c:layout/>
              <c:tx>
                <c:rich>
                  <a:bodyPr/>
                  <a:lstStyle/>
                  <a:p>
                    <a:r>
                      <a:rPr lang="en-US" dirty="0" smtClean="0"/>
                      <a:t>142</a:t>
                    </a:r>
                    <a:endParaRPr lang="en-US" dirty="0"/>
                  </a:p>
                </c:rich>
              </c:tx>
              <c:dLblPos val="outEnd"/>
              <c:showVal val="1"/>
            </c:dLbl>
            <c:dLbl>
              <c:idx val="9"/>
              <c:layout/>
              <c:tx>
                <c:rich>
                  <a:bodyPr/>
                  <a:lstStyle/>
                  <a:p>
                    <a:r>
                      <a:rPr lang="en-US" dirty="0" smtClean="0"/>
                      <a:t>153</a:t>
                    </a:r>
                    <a:endParaRPr lang="en-US" dirty="0"/>
                  </a:p>
                </c:rich>
              </c:tx>
              <c:dLblPos val="outEnd"/>
              <c:showVal val="1"/>
            </c:dLbl>
            <c:dLblPos val="outEnd"/>
            <c:showVal val="1"/>
          </c:dLbls>
          <c:cat>
            <c:strRef>
              <c:f>Hoja1!$A$2:$A$12</c:f>
              <c:strCache>
                <c:ptCount val="10"/>
                <c:pt idx="0">
                  <c:v>FRANCIA</c:v>
                </c:pt>
                <c:pt idx="1">
                  <c:v>CANADA</c:v>
                </c:pt>
                <c:pt idx="2">
                  <c:v>ESTADOS UNIDOS</c:v>
                </c:pt>
                <c:pt idx="3">
                  <c:v>ALEMANIA</c:v>
                </c:pt>
                <c:pt idx="4">
                  <c:v>SUECIA</c:v>
                </c:pt>
                <c:pt idx="5">
                  <c:v>LIECHTENTEIN</c:v>
                </c:pt>
                <c:pt idx="6">
                  <c:v>AUSTRIA</c:v>
                </c:pt>
                <c:pt idx="7">
                  <c:v>LUXEMBURGO</c:v>
                </c:pt>
                <c:pt idx="8">
                  <c:v>DINAMARCA</c:v>
                </c:pt>
                <c:pt idx="9">
                  <c:v>SUIZA</c:v>
                </c:pt>
              </c:strCache>
            </c:strRef>
          </c:cat>
          <c:val>
            <c:numRef>
              <c:f>Hoja1!$B$2:$B$12</c:f>
              <c:numCache>
                <c:formatCode>General</c:formatCode>
                <c:ptCount val="11"/>
                <c:pt idx="0">
                  <c:v>52</c:v>
                </c:pt>
                <c:pt idx="1">
                  <c:v>57</c:v>
                </c:pt>
                <c:pt idx="2">
                  <c:v>65</c:v>
                </c:pt>
                <c:pt idx="3">
                  <c:v>74</c:v>
                </c:pt>
                <c:pt idx="4">
                  <c:v>86</c:v>
                </c:pt>
                <c:pt idx="5">
                  <c:v>100</c:v>
                </c:pt>
                <c:pt idx="6">
                  <c:v>118</c:v>
                </c:pt>
                <c:pt idx="7">
                  <c:v>127</c:v>
                </c:pt>
                <c:pt idx="8">
                  <c:v>142</c:v>
                </c:pt>
                <c:pt idx="9">
                  <c:v>153</c:v>
                </c:pt>
              </c:numCache>
            </c:numRef>
          </c:val>
        </c:ser>
        <c:axId val="69465984"/>
        <c:axId val="69467520"/>
      </c:barChart>
      <c:catAx>
        <c:axId val="69465984"/>
        <c:scaling>
          <c:orientation val="minMax"/>
        </c:scaling>
        <c:axPos val="l"/>
        <c:numFmt formatCode="General" sourceLinked="1"/>
        <c:tickLblPos val="nextTo"/>
        <c:crossAx val="69467520"/>
        <c:crosses val="autoZero"/>
        <c:auto val="1"/>
        <c:lblAlgn val="ctr"/>
        <c:lblOffset val="100"/>
      </c:catAx>
      <c:valAx>
        <c:axId val="69467520"/>
        <c:scaling>
          <c:orientation val="minMax"/>
        </c:scaling>
        <c:axPos val="b"/>
        <c:majorGridlines/>
        <c:numFmt formatCode="General" sourceLinked="1"/>
        <c:tickLblPos val="nextTo"/>
        <c:crossAx val="69465984"/>
        <c:crosses val="autoZero"/>
        <c:crossBetween val="between"/>
      </c:valAx>
    </c:plotArea>
    <c:plotVisOnly val="1"/>
  </c:chart>
  <c:txPr>
    <a:bodyPr/>
    <a:lstStyle/>
    <a:p>
      <a:pPr>
        <a:defRPr sz="1800"/>
      </a:pPr>
      <a:endParaRPr lang="es-ES"/>
    </a:p>
  </c:txPr>
  <c:externalData r:id="rId1"/>
</c:chartSpace>
</file>

<file path=ppt/drawings/_rels/vmlDrawing2.vml.rels><?xml version="1.0" encoding="UTF-8" standalone="yes"?>
<Relationships xmlns="http://schemas.openxmlformats.org/package/2006/relationships"><Relationship Id="rId1" Type="http://schemas.openxmlformats.org/officeDocument/2006/relationships/image" Target="../media/image4.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sz="quarter" idx="1"/>
          </p:nvPr>
        </p:nvSpPr>
        <p:spPr>
          <a:xfrm>
            <a:off x="3850444" y="0"/>
            <a:ext cx="2945659" cy="496332"/>
          </a:xfrm>
          <a:prstGeom prst="rect">
            <a:avLst/>
          </a:prstGeom>
        </p:spPr>
        <p:txBody>
          <a:bodyPr vert="horz" lIns="91440" tIns="45720" rIns="91440" bIns="45720" rtlCol="0"/>
          <a:lstStyle>
            <a:lvl1pPr algn="r">
              <a:defRPr sz="1200"/>
            </a:lvl1pPr>
          </a:lstStyle>
          <a:p>
            <a:fld id="{BE3EBECB-67AB-4B14-B26F-C5D94B53341A}" type="datetimeFigureOut">
              <a:rPr lang="es-ES" smtClean="0"/>
              <a:pPr/>
              <a:t>31/10/2012</a:t>
            </a:fld>
            <a:endParaRPr lang="es-ES"/>
          </a:p>
        </p:txBody>
      </p:sp>
      <p:sp>
        <p:nvSpPr>
          <p:cNvPr id="4" name="3 Marcador de pie de página"/>
          <p:cNvSpPr>
            <a:spLocks noGrp="1"/>
          </p:cNvSpPr>
          <p:nvPr>
            <p:ph type="ftr" sz="quarter" idx="2"/>
          </p:nvPr>
        </p:nvSpPr>
        <p:spPr>
          <a:xfrm>
            <a:off x="1" y="9428583"/>
            <a:ext cx="2945659" cy="496332"/>
          </a:xfrm>
          <a:prstGeom prst="rect">
            <a:avLst/>
          </a:prstGeom>
        </p:spPr>
        <p:txBody>
          <a:bodyPr vert="horz" lIns="91440" tIns="45720" rIns="91440" bIns="45720" rtlCol="0" anchor="b"/>
          <a:lstStyle>
            <a:lvl1pPr algn="l">
              <a:defRPr sz="1200"/>
            </a:lvl1pPr>
          </a:lstStyle>
          <a:p>
            <a:endParaRPr lang="es-ES"/>
          </a:p>
        </p:txBody>
      </p:sp>
      <p:sp>
        <p:nvSpPr>
          <p:cNvPr id="5" name="4 Marcador de número de diapositiva"/>
          <p:cNvSpPr>
            <a:spLocks noGrp="1"/>
          </p:cNvSpPr>
          <p:nvPr>
            <p:ph type="sldNum" sz="quarter" idx="3"/>
          </p:nvPr>
        </p:nvSpPr>
        <p:spPr>
          <a:xfrm>
            <a:off x="3850444" y="9428583"/>
            <a:ext cx="2945659" cy="496332"/>
          </a:xfrm>
          <a:prstGeom prst="rect">
            <a:avLst/>
          </a:prstGeom>
        </p:spPr>
        <p:txBody>
          <a:bodyPr vert="horz" lIns="91440" tIns="45720" rIns="91440" bIns="45720" rtlCol="0" anchor="b"/>
          <a:lstStyle>
            <a:lvl1pPr algn="r">
              <a:defRPr sz="1200"/>
            </a:lvl1pPr>
          </a:lstStyle>
          <a:p>
            <a:fld id="{DED7AB69-7530-4976-8A49-BBAE90B9300B}" type="slidenum">
              <a:rPr lang="es-ES" smtClean="0"/>
              <a:pPr/>
              <a:t>‹Nº›</a:t>
            </a:fld>
            <a:endParaRPr lang="es-E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50444" y="0"/>
            <a:ext cx="2945659" cy="496332"/>
          </a:xfrm>
          <a:prstGeom prst="rect">
            <a:avLst/>
          </a:prstGeom>
        </p:spPr>
        <p:txBody>
          <a:bodyPr vert="horz" lIns="91440" tIns="45720" rIns="91440" bIns="45720" rtlCol="0"/>
          <a:lstStyle>
            <a:lvl1pPr algn="r">
              <a:defRPr sz="1200"/>
            </a:lvl1pPr>
          </a:lstStyle>
          <a:p>
            <a:fld id="{A074E0ED-C02B-486F-AECB-BDC854090EC6}" type="datetimeFigureOut">
              <a:rPr lang="es-ES" smtClean="0"/>
              <a:pPr/>
              <a:t>31/10/2012</a:t>
            </a:fld>
            <a:endParaRPr lang="es-ES"/>
          </a:p>
        </p:txBody>
      </p:sp>
      <p:sp>
        <p:nvSpPr>
          <p:cNvPr id="4" name="3 Marcador de imagen de diapositiva"/>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1" y="9428583"/>
            <a:ext cx="2945659" cy="496332"/>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50444" y="9428583"/>
            <a:ext cx="2945659" cy="496332"/>
          </a:xfrm>
          <a:prstGeom prst="rect">
            <a:avLst/>
          </a:prstGeom>
        </p:spPr>
        <p:txBody>
          <a:bodyPr vert="horz" lIns="91440" tIns="45720" rIns="91440" bIns="45720" rtlCol="0" anchor="b"/>
          <a:lstStyle>
            <a:lvl1pPr algn="r">
              <a:defRPr sz="1200"/>
            </a:lvl1pPr>
          </a:lstStyle>
          <a:p>
            <a:fld id="{4BA7ED8E-007B-4EA1-A18F-2464FAE6AB24}"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a:noFill/>
          <a:ln/>
        </p:spPr>
        <p:txBody>
          <a:bodyPr/>
          <a:lstStyle/>
          <a:p>
            <a:pPr eaLnBrk="1" hangingPunct="1"/>
            <a:endParaRPr lang="es-ES" smtClean="0"/>
          </a:p>
        </p:txBody>
      </p:sp>
      <p:sp>
        <p:nvSpPr>
          <p:cNvPr id="10244" name="3 Marcador de pie de página"/>
          <p:cNvSpPr>
            <a:spLocks noGrp="1"/>
          </p:cNvSpPr>
          <p:nvPr>
            <p:ph type="ftr" sz="quarter" idx="4"/>
          </p:nvPr>
        </p:nvSpPr>
        <p:spPr>
          <a:noFill/>
        </p:spPr>
        <p:txBody>
          <a:bodyPr/>
          <a:lstStyle/>
          <a:p>
            <a:r>
              <a:rPr lang="es-ES" smtClean="0"/>
              <a:t>Fuente: Datos recopilados por la Universidad de Aberystwyth, FIBL Y ZMP</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FE98014-C031-4964-ACB2-710CB58F8786}" type="slidenum">
              <a:rPr lang="es-ES" smtClean="0"/>
              <a:pPr/>
              <a:t>13</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18513517-CC07-4862-B047-0003BFDCC8E0}" type="datetimeFigureOut">
              <a:rPr lang="es-ES" smtClean="0"/>
              <a:pPr/>
              <a:t>31/10/2012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0167AA1-A72A-41E3-96B8-A02B16C4E0F1}" type="slidenum">
              <a:rPr lang="es-ES" smtClean="0"/>
              <a:pPr/>
              <a:t>‹Nº›</a:t>
            </a:fld>
            <a:endParaRPr lang="es-ES"/>
          </a:p>
        </p:txBody>
      </p:sp>
      <p:pic>
        <p:nvPicPr>
          <p:cNvPr id="7" name="Picture 2" descr="\\workroot\Comunicacion\COMUNICACIÓN\LOGOS\caae 20 aniversario\logoaniversario.jpg"/>
          <p:cNvPicPr>
            <a:picLocks noChangeAspect="1" noChangeArrowheads="1"/>
          </p:cNvPicPr>
          <p:nvPr userDrawn="1"/>
        </p:nvPicPr>
        <p:blipFill>
          <a:blip r:embed="rId2" cstate="print"/>
          <a:srcRect/>
          <a:stretch>
            <a:fillRect/>
          </a:stretch>
        </p:blipFill>
        <p:spPr bwMode="auto">
          <a:xfrm>
            <a:off x="7620236" y="260648"/>
            <a:ext cx="1272244" cy="720000"/>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8513517-CC07-4862-B047-0003BFDCC8E0}" type="datetimeFigureOut">
              <a:rPr lang="es-ES" smtClean="0"/>
              <a:pPr/>
              <a:t>31/10/2012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0167AA1-A72A-41E3-96B8-A02B16C4E0F1}"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8513517-CC07-4862-B047-0003BFDCC8E0}" type="datetimeFigureOut">
              <a:rPr lang="es-ES" smtClean="0"/>
              <a:pPr/>
              <a:t>31/10/2012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0167AA1-A72A-41E3-96B8-A02B16C4E0F1}" type="slidenum">
              <a:rPr lang="es-ES" smtClean="0"/>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ítulo y gráfic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3" name="2 Marcador de gráfico"/>
          <p:cNvSpPr>
            <a:spLocks noGrp="1"/>
          </p:cNvSpPr>
          <p:nvPr>
            <p:ph type="chart" idx="1"/>
          </p:nvPr>
        </p:nvSpPr>
        <p:spPr>
          <a:xfrm>
            <a:off x="457200" y="1600200"/>
            <a:ext cx="8229600" cy="4525963"/>
          </a:xfrm>
        </p:spPr>
        <p:txBody>
          <a:bodyPr/>
          <a:lstStyle/>
          <a:p>
            <a:pPr lvl="0"/>
            <a:endParaRPr lang="es-E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r>
              <a:rPr lang="es-ES"/>
              <a:t>Fuente: Datos recopilados por la Universidad de Aberystwyth, FIBL Y ZMP</a:t>
            </a:r>
          </a:p>
        </p:txBody>
      </p:sp>
      <p:sp>
        <p:nvSpPr>
          <p:cNvPr id="6" name="Rectangle 6"/>
          <p:cNvSpPr>
            <a:spLocks noGrp="1" noChangeArrowheads="1"/>
          </p:cNvSpPr>
          <p:nvPr>
            <p:ph type="sldNum" sz="quarter" idx="12"/>
          </p:nvPr>
        </p:nvSpPr>
        <p:spPr>
          <a:ln/>
        </p:spPr>
        <p:txBody>
          <a:bodyPr/>
          <a:lstStyle>
            <a:lvl1pPr>
              <a:defRPr/>
            </a:lvl1pPr>
          </a:lstStyle>
          <a:p>
            <a:pPr>
              <a:defRPr/>
            </a:pPr>
            <a:fld id="{FB7BA6AA-2739-40D7-9B78-9FAC536EB445}"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8513517-CC07-4862-B047-0003BFDCC8E0}" type="datetimeFigureOut">
              <a:rPr lang="es-ES" smtClean="0"/>
              <a:pPr/>
              <a:t>31/10/2012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0167AA1-A72A-41E3-96B8-A02B16C4E0F1}"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8513517-CC07-4862-B047-0003BFDCC8E0}" type="datetimeFigureOut">
              <a:rPr lang="es-ES" smtClean="0"/>
              <a:pPr/>
              <a:t>31/10/2012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0167AA1-A72A-41E3-96B8-A02B16C4E0F1}"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18513517-CC07-4862-B047-0003BFDCC8E0}" type="datetimeFigureOut">
              <a:rPr lang="es-ES" smtClean="0"/>
              <a:pPr/>
              <a:t>31/10/2012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0167AA1-A72A-41E3-96B8-A02B16C4E0F1}"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18513517-CC07-4862-B047-0003BFDCC8E0}" type="datetimeFigureOut">
              <a:rPr lang="es-ES" smtClean="0"/>
              <a:pPr/>
              <a:t>31/10/2012</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40167AA1-A72A-41E3-96B8-A02B16C4E0F1}"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18513517-CC07-4862-B047-0003BFDCC8E0}" type="datetimeFigureOut">
              <a:rPr lang="es-ES" smtClean="0"/>
              <a:pPr/>
              <a:t>31/10/2012</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40167AA1-A72A-41E3-96B8-A02B16C4E0F1}"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8513517-CC07-4862-B047-0003BFDCC8E0}" type="datetimeFigureOut">
              <a:rPr lang="es-ES" smtClean="0"/>
              <a:pPr/>
              <a:t>31/10/2012</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40167AA1-A72A-41E3-96B8-A02B16C4E0F1}"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8513517-CC07-4862-B047-0003BFDCC8E0}" type="datetimeFigureOut">
              <a:rPr lang="es-ES" smtClean="0"/>
              <a:pPr/>
              <a:t>31/10/2012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0167AA1-A72A-41E3-96B8-A02B16C4E0F1}"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8513517-CC07-4862-B047-0003BFDCC8E0}" type="datetimeFigureOut">
              <a:rPr lang="es-ES" smtClean="0"/>
              <a:pPr/>
              <a:t>31/10/2012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0167AA1-A72A-41E3-96B8-A02B16C4E0F1}"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513517-CC07-4862-B047-0003BFDCC8E0}" type="datetimeFigureOut">
              <a:rPr lang="es-ES" smtClean="0"/>
              <a:pPr/>
              <a:t>31/10/2012</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167AA1-A72A-41E3-96B8-A02B16C4E0F1}"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vmlDrawing" Target="../drawings/vmlDrawing2.vml"/><Relationship Id="rId5" Type="http://schemas.openxmlformats.org/officeDocument/2006/relationships/image" Target="../media/image2.png"/><Relationship Id="rId4" Type="http://schemas.openxmlformats.org/officeDocument/2006/relationships/oleObject" Target="../embeddings/Hoja_de_c_lculo_de_Microsoft_Office_Excel_97-20031.xls"/></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Imagen"/>
          <p:cNvPicPr/>
          <p:nvPr/>
        </p:nvPicPr>
        <p:blipFill>
          <a:blip r:embed="rId3"/>
          <a:srcRect l="1444" t="4768" r="3080" b="48505"/>
          <a:stretch>
            <a:fillRect/>
          </a:stretch>
        </p:blipFill>
        <p:spPr bwMode="auto">
          <a:xfrm>
            <a:off x="0" y="0"/>
            <a:ext cx="9144000" cy="1234932"/>
          </a:xfrm>
          <a:prstGeom prst="rect">
            <a:avLst/>
          </a:prstGeom>
          <a:noFill/>
          <a:ln w="9525">
            <a:noFill/>
            <a:miter lim="800000"/>
            <a:headEnd/>
            <a:tailEnd/>
          </a:ln>
          <a:effectLst/>
        </p:spPr>
      </p:pic>
      <p:sp>
        <p:nvSpPr>
          <p:cNvPr id="4" name="3 CuadroTexto"/>
          <p:cNvSpPr txBox="1"/>
          <p:nvPr/>
        </p:nvSpPr>
        <p:spPr>
          <a:xfrm>
            <a:off x="2786050" y="4429132"/>
            <a:ext cx="3143272" cy="369332"/>
          </a:xfrm>
          <a:prstGeom prst="rect">
            <a:avLst/>
          </a:prstGeom>
          <a:noFill/>
        </p:spPr>
        <p:txBody>
          <a:bodyPr wrap="square" rtlCol="0">
            <a:spAutoFit/>
          </a:bodyPr>
          <a:lstStyle/>
          <a:p>
            <a:endParaRPr lang="es-ES" dirty="0"/>
          </a:p>
        </p:txBody>
      </p:sp>
      <p:sp>
        <p:nvSpPr>
          <p:cNvPr id="5" name="4 CuadroTexto"/>
          <p:cNvSpPr txBox="1"/>
          <p:nvPr/>
        </p:nvSpPr>
        <p:spPr>
          <a:xfrm>
            <a:off x="1714480" y="4357694"/>
            <a:ext cx="5286412" cy="369332"/>
          </a:xfrm>
          <a:prstGeom prst="rect">
            <a:avLst/>
          </a:prstGeom>
          <a:noFill/>
        </p:spPr>
        <p:txBody>
          <a:bodyPr wrap="square" rtlCol="0">
            <a:spAutoFit/>
          </a:bodyPr>
          <a:lstStyle/>
          <a:p>
            <a:endParaRPr lang="es-ES" dirty="0"/>
          </a:p>
        </p:txBody>
      </p:sp>
      <p:sp>
        <p:nvSpPr>
          <p:cNvPr id="6" name="5 CuadroTexto"/>
          <p:cNvSpPr txBox="1"/>
          <p:nvPr/>
        </p:nvSpPr>
        <p:spPr>
          <a:xfrm>
            <a:off x="2357422" y="4357694"/>
            <a:ext cx="4643470" cy="369332"/>
          </a:xfrm>
          <a:prstGeom prst="rect">
            <a:avLst/>
          </a:prstGeom>
          <a:noFill/>
        </p:spPr>
        <p:txBody>
          <a:bodyPr wrap="square" rtlCol="0">
            <a:spAutoFit/>
          </a:bodyPr>
          <a:lstStyle/>
          <a:p>
            <a:endParaRPr lang="es-ES" dirty="0"/>
          </a:p>
        </p:txBody>
      </p:sp>
      <p:sp>
        <p:nvSpPr>
          <p:cNvPr id="7" name="6 CuadroTexto"/>
          <p:cNvSpPr txBox="1"/>
          <p:nvPr/>
        </p:nvSpPr>
        <p:spPr>
          <a:xfrm>
            <a:off x="1214414" y="4608150"/>
            <a:ext cx="6786610" cy="1292662"/>
          </a:xfrm>
          <a:prstGeom prst="rect">
            <a:avLst/>
          </a:prstGeom>
          <a:noFill/>
        </p:spPr>
        <p:txBody>
          <a:bodyPr wrap="square" rtlCol="0">
            <a:spAutoFit/>
          </a:bodyPr>
          <a:lstStyle/>
          <a:p>
            <a:pPr algn="ctr"/>
            <a:r>
              <a:rPr lang="es-ES" sz="2600" b="1" dirty="0" smtClean="0"/>
              <a:t>“LA GANADERÍA ECOLÓGICA Y SU IMPORTANCIA EN LA CONSERVACIÓN DE NUESTROS MONTES”</a:t>
            </a:r>
          </a:p>
        </p:txBody>
      </p:sp>
      <p:pic>
        <p:nvPicPr>
          <p:cNvPr id="1028" name="Picture 4" descr="C:\Users\amoreno\Documents\ANTIGUOS DOC\ANTIGUO\RECURSOS CORPORATIVOS\COMPRAS (Carpeta)\VARIOS ANTIGUO\logogenerico\CAAE logo alta resolución.jpg"/>
          <p:cNvPicPr>
            <a:picLocks noChangeAspect="1" noChangeArrowheads="1"/>
          </p:cNvPicPr>
          <p:nvPr/>
        </p:nvPicPr>
        <p:blipFill>
          <a:blip r:embed="rId4" cstate="print"/>
          <a:srcRect/>
          <a:stretch>
            <a:fillRect/>
          </a:stretch>
        </p:blipFill>
        <p:spPr bwMode="auto">
          <a:xfrm>
            <a:off x="2571736" y="1857364"/>
            <a:ext cx="3857652" cy="2047889"/>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noChangeArrowheads="1"/>
          </p:cNvSpPr>
          <p:nvPr>
            <p:ph type="title"/>
          </p:nvPr>
        </p:nvSpPr>
        <p:spPr>
          <a:xfrm>
            <a:off x="457200" y="1785926"/>
            <a:ext cx="8229600" cy="928694"/>
          </a:xfrm>
        </p:spPr>
        <p:txBody>
          <a:bodyPr>
            <a:normAutofit/>
          </a:bodyPr>
          <a:lstStyle/>
          <a:p>
            <a:pPr eaLnBrk="1" hangingPunct="1"/>
            <a:r>
              <a:rPr lang="es-ES" sz="2400" b="1" dirty="0" smtClean="0"/>
              <a:t>MERCADO GLOBAL DE ALIMENTOS ECOLÓGICOS. DISTRIBUCIÓN POR CONTINENTE. 2010</a:t>
            </a:r>
          </a:p>
        </p:txBody>
      </p:sp>
      <p:graphicFrame>
        <p:nvGraphicFramePr>
          <p:cNvPr id="4099" name="Object 5"/>
          <p:cNvGraphicFramePr>
            <a:graphicFrameLocks noGrp="1" noChangeAspect="1"/>
          </p:cNvGraphicFramePr>
          <p:nvPr>
            <p:ph type="chart" idx="1"/>
          </p:nvPr>
        </p:nvGraphicFramePr>
        <p:xfrm>
          <a:off x="1597727" y="2143117"/>
          <a:ext cx="7331991" cy="4429156"/>
        </p:xfrm>
        <a:graphic>
          <a:graphicData uri="http://schemas.openxmlformats.org/presentationml/2006/ole">
            <p:oleObj spid="_x0000_s56322" r:id="rId4" imgW="8199831" imgH="4523624" progId="Excel.Sheet.8">
              <p:embed/>
            </p:oleObj>
          </a:graphicData>
        </a:graphic>
      </p:graphicFrame>
      <p:pic>
        <p:nvPicPr>
          <p:cNvPr id="4" name="3 Imagen"/>
          <p:cNvPicPr/>
          <p:nvPr/>
        </p:nvPicPr>
        <p:blipFill>
          <a:blip r:embed="rId5"/>
          <a:srcRect l="1444" t="4768" r="3080" b="48505"/>
          <a:stretch>
            <a:fillRect/>
          </a:stretch>
        </p:blipFill>
        <p:spPr bwMode="auto">
          <a:xfrm>
            <a:off x="0" y="-142900"/>
            <a:ext cx="9144000" cy="123493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1406" y="1142984"/>
            <a:ext cx="1228676" cy="214314"/>
          </a:xfrm>
        </p:spPr>
        <p:txBody>
          <a:bodyPr>
            <a:normAutofit fontScale="90000"/>
          </a:bodyPr>
          <a:lstStyle/>
          <a:p>
            <a:endParaRPr lang="es-ES" sz="1000" dirty="0"/>
          </a:p>
        </p:txBody>
      </p:sp>
      <p:graphicFrame>
        <p:nvGraphicFramePr>
          <p:cNvPr id="4" name="3 Marcador de gráfico"/>
          <p:cNvGraphicFramePr>
            <a:graphicFrameLocks noGrp="1"/>
          </p:cNvGraphicFramePr>
          <p:nvPr>
            <p:ph type="chart" idx="1"/>
          </p:nvPr>
        </p:nvGraphicFramePr>
        <p:xfrm>
          <a:off x="1285852" y="1091822"/>
          <a:ext cx="6929486" cy="5627468"/>
        </p:xfrm>
        <a:graphic>
          <a:graphicData uri="http://schemas.openxmlformats.org/drawingml/2006/table">
            <a:tbl>
              <a:tblPr/>
              <a:tblGrid>
                <a:gridCol w="3459372"/>
                <a:gridCol w="3470114"/>
              </a:tblGrid>
              <a:tr h="352440">
                <a:tc gridSpan="2">
                  <a:txBody>
                    <a:bodyPr/>
                    <a:lstStyle/>
                    <a:p>
                      <a:pPr algn="ctr" fontAlgn="ctr"/>
                      <a:r>
                        <a:rPr lang="es-ES" sz="1300" b="1" i="0" u="none" strike="noStrike" dirty="0">
                          <a:solidFill>
                            <a:srgbClr val="000000"/>
                          </a:solidFill>
                          <a:latin typeface="Calibri"/>
                        </a:rPr>
                        <a:t>MERCADO DE CONSUMO DE PRODUCTOS ECOLÓGICOS. PRINCIPALES PAISES. AÑO 2010 </a:t>
                      </a:r>
                      <a:endParaRPr lang="es-ES" sz="1300" b="1" i="0" u="none" strike="noStrike" dirty="0" smtClean="0">
                        <a:solidFill>
                          <a:srgbClr val="000000"/>
                        </a:solidFill>
                        <a:latin typeface="Calibri"/>
                      </a:endParaRPr>
                    </a:p>
                  </a:txBody>
                  <a:tcPr marL="5924" marR="5924" marT="5924"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s-ES"/>
                    </a:p>
                  </a:txBody>
                  <a:tcPr/>
                </a:tc>
              </a:tr>
              <a:tr h="222972">
                <a:tc>
                  <a:txBody>
                    <a:bodyPr/>
                    <a:lstStyle/>
                    <a:p>
                      <a:pPr algn="ctr" fontAlgn="ctr"/>
                      <a:r>
                        <a:rPr lang="es-ES" sz="1100" b="1" i="0" u="none" strike="noStrike" dirty="0">
                          <a:solidFill>
                            <a:srgbClr val="000000"/>
                          </a:solidFill>
                          <a:latin typeface="Calibri"/>
                        </a:rPr>
                        <a:t>PAIS</a:t>
                      </a:r>
                    </a:p>
                  </a:txBody>
                  <a:tcPr marL="5924" marR="5924" marT="59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100" b="1" i="0" u="none" strike="noStrike" dirty="0">
                          <a:solidFill>
                            <a:srgbClr val="000000"/>
                          </a:solidFill>
                          <a:latin typeface="Calibri"/>
                        </a:rPr>
                        <a:t>MILLONES DE EUROS</a:t>
                      </a:r>
                    </a:p>
                  </a:txBody>
                  <a:tcPr marL="5924" marR="5924" marT="59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178089">
                <a:tc>
                  <a:txBody>
                    <a:bodyPr/>
                    <a:lstStyle/>
                    <a:p>
                      <a:pPr algn="l" fontAlgn="ctr"/>
                      <a:r>
                        <a:rPr lang="es-ES" sz="1100" b="0" i="0" u="none" strike="noStrike" dirty="0">
                          <a:solidFill>
                            <a:srgbClr val="000000"/>
                          </a:solidFill>
                          <a:latin typeface="Calibri"/>
                        </a:rPr>
                        <a:t>ESTADOS UNIDOS</a:t>
                      </a:r>
                    </a:p>
                  </a:txBody>
                  <a:tcPr marL="5924" marR="5924" marT="59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dirty="0">
                          <a:solidFill>
                            <a:srgbClr val="000000"/>
                          </a:solidFill>
                          <a:latin typeface="Calibri"/>
                        </a:rPr>
                        <a:t>20.155</a:t>
                      </a:r>
                    </a:p>
                  </a:txBody>
                  <a:tcPr marL="5924" marR="5924" marT="59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8089">
                <a:tc>
                  <a:txBody>
                    <a:bodyPr/>
                    <a:lstStyle/>
                    <a:p>
                      <a:pPr algn="l" fontAlgn="ctr"/>
                      <a:r>
                        <a:rPr lang="es-ES" sz="1100" b="0" i="0" u="none" strike="noStrike" dirty="0">
                          <a:solidFill>
                            <a:srgbClr val="000000"/>
                          </a:solidFill>
                          <a:latin typeface="Calibri"/>
                        </a:rPr>
                        <a:t>ALEMANIA</a:t>
                      </a:r>
                    </a:p>
                  </a:txBody>
                  <a:tcPr marL="5924" marR="5924" marT="59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dirty="0">
                          <a:solidFill>
                            <a:srgbClr val="000000"/>
                          </a:solidFill>
                          <a:latin typeface="Calibri"/>
                        </a:rPr>
                        <a:t>6.020</a:t>
                      </a:r>
                    </a:p>
                  </a:txBody>
                  <a:tcPr marL="5924" marR="5924" marT="59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8089">
                <a:tc>
                  <a:txBody>
                    <a:bodyPr/>
                    <a:lstStyle/>
                    <a:p>
                      <a:pPr algn="l" fontAlgn="ctr"/>
                      <a:r>
                        <a:rPr lang="es-ES" sz="1100" b="0" i="0" u="none" strike="noStrike" dirty="0">
                          <a:solidFill>
                            <a:srgbClr val="000000"/>
                          </a:solidFill>
                          <a:latin typeface="Calibri"/>
                        </a:rPr>
                        <a:t>FRANCIA</a:t>
                      </a:r>
                    </a:p>
                  </a:txBody>
                  <a:tcPr marL="5924" marR="5924" marT="59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dirty="0">
                          <a:solidFill>
                            <a:srgbClr val="000000"/>
                          </a:solidFill>
                          <a:latin typeface="Calibri"/>
                        </a:rPr>
                        <a:t>3.385</a:t>
                      </a:r>
                    </a:p>
                  </a:txBody>
                  <a:tcPr marL="5924" marR="5924" marT="59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8089">
                <a:tc>
                  <a:txBody>
                    <a:bodyPr/>
                    <a:lstStyle/>
                    <a:p>
                      <a:pPr algn="l" fontAlgn="ctr"/>
                      <a:r>
                        <a:rPr lang="es-ES" sz="1100" b="0" i="0" u="none" strike="noStrike" dirty="0">
                          <a:solidFill>
                            <a:srgbClr val="000000"/>
                          </a:solidFill>
                          <a:latin typeface="Calibri"/>
                        </a:rPr>
                        <a:t>REINO UNIDO</a:t>
                      </a:r>
                    </a:p>
                  </a:txBody>
                  <a:tcPr marL="5924" marR="5924" marT="59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dirty="0">
                          <a:solidFill>
                            <a:srgbClr val="000000"/>
                          </a:solidFill>
                          <a:latin typeface="Calibri"/>
                        </a:rPr>
                        <a:t>2.000</a:t>
                      </a:r>
                    </a:p>
                  </a:txBody>
                  <a:tcPr marL="5924" marR="5924" marT="59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8089">
                <a:tc>
                  <a:txBody>
                    <a:bodyPr/>
                    <a:lstStyle/>
                    <a:p>
                      <a:pPr algn="l" fontAlgn="ctr"/>
                      <a:r>
                        <a:rPr lang="es-ES" sz="1100" b="0" i="0" u="none" strike="noStrike" dirty="0">
                          <a:solidFill>
                            <a:srgbClr val="000000"/>
                          </a:solidFill>
                          <a:latin typeface="Calibri"/>
                        </a:rPr>
                        <a:t>CANADA</a:t>
                      </a:r>
                    </a:p>
                  </a:txBody>
                  <a:tcPr marL="5924" marR="5924" marT="59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dirty="0">
                          <a:solidFill>
                            <a:srgbClr val="000000"/>
                          </a:solidFill>
                          <a:latin typeface="Calibri"/>
                        </a:rPr>
                        <a:t>1.904</a:t>
                      </a:r>
                    </a:p>
                  </a:txBody>
                  <a:tcPr marL="5924" marR="5924" marT="59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8089">
                <a:tc>
                  <a:txBody>
                    <a:bodyPr/>
                    <a:lstStyle/>
                    <a:p>
                      <a:pPr algn="l" fontAlgn="ctr"/>
                      <a:r>
                        <a:rPr lang="es-ES" sz="1100" b="0" i="0" u="none" strike="noStrike" dirty="0">
                          <a:solidFill>
                            <a:srgbClr val="000000"/>
                          </a:solidFill>
                          <a:latin typeface="Calibri"/>
                        </a:rPr>
                        <a:t>ITALIA</a:t>
                      </a:r>
                    </a:p>
                  </a:txBody>
                  <a:tcPr marL="5924" marR="5924" marT="59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dirty="0">
                          <a:solidFill>
                            <a:srgbClr val="000000"/>
                          </a:solidFill>
                          <a:latin typeface="Calibri"/>
                        </a:rPr>
                        <a:t>1.550</a:t>
                      </a:r>
                    </a:p>
                  </a:txBody>
                  <a:tcPr marL="5924" marR="5924" marT="59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8089">
                <a:tc>
                  <a:txBody>
                    <a:bodyPr/>
                    <a:lstStyle/>
                    <a:p>
                      <a:pPr algn="l" fontAlgn="ctr"/>
                      <a:r>
                        <a:rPr lang="es-ES" sz="1100" b="0" i="0" u="none" strike="noStrike" dirty="0">
                          <a:solidFill>
                            <a:srgbClr val="000000"/>
                          </a:solidFill>
                          <a:latin typeface="Calibri"/>
                        </a:rPr>
                        <a:t>SUIZA</a:t>
                      </a:r>
                    </a:p>
                  </a:txBody>
                  <a:tcPr marL="5924" marR="5924" marT="59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dirty="0">
                          <a:solidFill>
                            <a:srgbClr val="000000"/>
                          </a:solidFill>
                          <a:latin typeface="Calibri"/>
                        </a:rPr>
                        <a:t>1.180</a:t>
                      </a:r>
                    </a:p>
                  </a:txBody>
                  <a:tcPr marL="5924" marR="5924" marT="59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8089">
                <a:tc>
                  <a:txBody>
                    <a:bodyPr/>
                    <a:lstStyle/>
                    <a:p>
                      <a:pPr algn="l" fontAlgn="ctr"/>
                      <a:r>
                        <a:rPr lang="es-ES" sz="1100" b="0" i="0" u="none" strike="noStrike" dirty="0">
                          <a:solidFill>
                            <a:srgbClr val="000000"/>
                          </a:solidFill>
                          <a:latin typeface="Calibri"/>
                        </a:rPr>
                        <a:t>JAPÓN</a:t>
                      </a:r>
                    </a:p>
                  </a:txBody>
                  <a:tcPr marL="5924" marR="5924" marT="59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dirty="0">
                          <a:solidFill>
                            <a:srgbClr val="000000"/>
                          </a:solidFill>
                          <a:latin typeface="Calibri"/>
                        </a:rPr>
                        <a:t>1.000</a:t>
                      </a:r>
                    </a:p>
                  </a:txBody>
                  <a:tcPr marL="5924" marR="5924" marT="59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8089">
                <a:tc>
                  <a:txBody>
                    <a:bodyPr/>
                    <a:lstStyle/>
                    <a:p>
                      <a:pPr algn="l" fontAlgn="ctr"/>
                      <a:r>
                        <a:rPr lang="es-ES" sz="1100" b="0" i="0" u="none" strike="noStrike" dirty="0">
                          <a:solidFill>
                            <a:srgbClr val="000000"/>
                          </a:solidFill>
                          <a:latin typeface="Calibri"/>
                        </a:rPr>
                        <a:t>AUSTRIA</a:t>
                      </a:r>
                    </a:p>
                  </a:txBody>
                  <a:tcPr marL="5924" marR="5924" marT="59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dirty="0">
                          <a:solidFill>
                            <a:srgbClr val="000000"/>
                          </a:solidFill>
                          <a:latin typeface="Calibri"/>
                        </a:rPr>
                        <a:t>986</a:t>
                      </a:r>
                    </a:p>
                  </a:txBody>
                  <a:tcPr marL="5924" marR="5924" marT="59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8089">
                <a:tc>
                  <a:txBody>
                    <a:bodyPr/>
                    <a:lstStyle/>
                    <a:p>
                      <a:pPr algn="l" fontAlgn="ctr"/>
                      <a:r>
                        <a:rPr lang="es-ES" sz="1100" b="0" i="0" u="none" strike="noStrike" dirty="0">
                          <a:solidFill>
                            <a:srgbClr val="000000"/>
                          </a:solidFill>
                          <a:latin typeface="Calibri"/>
                        </a:rPr>
                        <a:t>ESPAÑA</a:t>
                      </a:r>
                    </a:p>
                  </a:txBody>
                  <a:tcPr marL="5924" marR="5924" marT="59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dirty="0">
                          <a:solidFill>
                            <a:srgbClr val="000000"/>
                          </a:solidFill>
                          <a:latin typeface="Calibri"/>
                        </a:rPr>
                        <a:t>905</a:t>
                      </a:r>
                    </a:p>
                  </a:txBody>
                  <a:tcPr marL="5924" marR="5924" marT="59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8089">
                <a:tc>
                  <a:txBody>
                    <a:bodyPr/>
                    <a:lstStyle/>
                    <a:p>
                      <a:pPr algn="l" fontAlgn="ctr"/>
                      <a:r>
                        <a:rPr lang="es-ES" sz="1100" b="0" i="0" u="none" strike="noStrike" dirty="0">
                          <a:solidFill>
                            <a:srgbClr val="000000"/>
                          </a:solidFill>
                          <a:latin typeface="Calibri"/>
                        </a:rPr>
                        <a:t>SUECIA</a:t>
                      </a:r>
                    </a:p>
                  </a:txBody>
                  <a:tcPr marL="5924" marR="5924" marT="59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dirty="0">
                          <a:solidFill>
                            <a:srgbClr val="000000"/>
                          </a:solidFill>
                          <a:latin typeface="Calibri"/>
                        </a:rPr>
                        <a:t>804</a:t>
                      </a:r>
                    </a:p>
                  </a:txBody>
                  <a:tcPr marL="5924" marR="5924" marT="59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8089">
                <a:tc>
                  <a:txBody>
                    <a:bodyPr/>
                    <a:lstStyle/>
                    <a:p>
                      <a:pPr algn="l" fontAlgn="ctr"/>
                      <a:r>
                        <a:rPr lang="es-ES" sz="1100" b="0" i="0" u="none" strike="noStrike" dirty="0">
                          <a:solidFill>
                            <a:srgbClr val="000000"/>
                          </a:solidFill>
                          <a:latin typeface="Calibri"/>
                        </a:rPr>
                        <a:t>DINAMARCA</a:t>
                      </a:r>
                    </a:p>
                  </a:txBody>
                  <a:tcPr marL="5924" marR="5924" marT="59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dirty="0">
                          <a:solidFill>
                            <a:srgbClr val="000000"/>
                          </a:solidFill>
                          <a:latin typeface="Calibri"/>
                        </a:rPr>
                        <a:t>791</a:t>
                      </a:r>
                    </a:p>
                  </a:txBody>
                  <a:tcPr marL="5924" marR="5924" marT="59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8089">
                <a:tc>
                  <a:txBody>
                    <a:bodyPr/>
                    <a:lstStyle/>
                    <a:p>
                      <a:pPr algn="l" fontAlgn="ctr"/>
                      <a:r>
                        <a:rPr lang="es-ES" sz="1100" b="0" i="0" u="none" strike="noStrike" dirty="0">
                          <a:solidFill>
                            <a:srgbClr val="000000"/>
                          </a:solidFill>
                          <a:latin typeface="Calibri"/>
                        </a:rPr>
                        <a:t>HOLANDA</a:t>
                      </a:r>
                    </a:p>
                  </a:txBody>
                  <a:tcPr marL="5924" marR="5924" marT="59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dirty="0">
                          <a:solidFill>
                            <a:srgbClr val="000000"/>
                          </a:solidFill>
                          <a:latin typeface="Calibri"/>
                        </a:rPr>
                        <a:t>660</a:t>
                      </a:r>
                    </a:p>
                  </a:txBody>
                  <a:tcPr marL="5924" marR="5924" marT="59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816">
                <a:tc>
                  <a:txBody>
                    <a:bodyPr/>
                    <a:lstStyle/>
                    <a:p>
                      <a:pPr algn="l" fontAlgn="ctr"/>
                      <a:r>
                        <a:rPr lang="es-ES" sz="1100" b="0" i="0" u="none" strike="noStrike">
                          <a:solidFill>
                            <a:srgbClr val="000000"/>
                          </a:solidFill>
                          <a:latin typeface="Calibri"/>
                        </a:rPr>
                        <a:t>BÉLGICA</a:t>
                      </a:r>
                    </a:p>
                  </a:txBody>
                  <a:tcPr marL="5924" marR="5924" marT="59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s-ES" sz="1100" b="0" i="0" u="none" strike="noStrike" dirty="0">
                          <a:solidFill>
                            <a:srgbClr val="000000"/>
                          </a:solidFill>
                          <a:latin typeface="Calibri"/>
                        </a:rPr>
                        <a:t>421</a:t>
                      </a:r>
                    </a:p>
                  </a:txBody>
                  <a:tcPr marL="5924" marR="5924" marT="59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3725">
                <a:tc>
                  <a:txBody>
                    <a:bodyPr/>
                    <a:lstStyle/>
                    <a:p>
                      <a:pPr algn="l" fontAlgn="b"/>
                      <a:endParaRPr lang="es-ES" sz="900" b="0" i="0" u="none" strike="noStrike">
                        <a:solidFill>
                          <a:srgbClr val="000000"/>
                        </a:solidFill>
                        <a:latin typeface="Calibri"/>
                      </a:endParaRPr>
                    </a:p>
                  </a:txBody>
                  <a:tcPr marL="5924" marR="5924" marT="5924"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ES" sz="900" b="0" i="0" u="none" strike="noStrike" dirty="0">
                        <a:solidFill>
                          <a:srgbClr val="000000"/>
                        </a:solidFill>
                        <a:latin typeface="Calibri"/>
                      </a:endParaRPr>
                    </a:p>
                  </a:txBody>
                  <a:tcPr marL="5924" marR="5924" marT="5924" marB="0" anchor="b">
                    <a:lnL>
                      <a:noFill/>
                    </a:lnL>
                    <a:lnR>
                      <a:noFill/>
                    </a:lnR>
                    <a:lnT w="12700" cap="flat" cmpd="sng" algn="ctr">
                      <a:solidFill>
                        <a:srgbClr val="000000"/>
                      </a:solidFill>
                      <a:prstDash val="solid"/>
                      <a:round/>
                      <a:headEnd type="none" w="med" len="med"/>
                      <a:tailEnd type="none" w="med" len="med"/>
                    </a:lnT>
                    <a:lnB>
                      <a:noFill/>
                    </a:lnB>
                  </a:tcPr>
                </a:tc>
              </a:tr>
              <a:tr h="199906">
                <a:tc gridSpan="2">
                  <a:txBody>
                    <a:bodyPr/>
                    <a:lstStyle/>
                    <a:p>
                      <a:pPr algn="ctr" fontAlgn="b"/>
                      <a:r>
                        <a:rPr lang="es-ES" sz="1300" b="1" i="0" u="none" strike="noStrike" dirty="0">
                          <a:solidFill>
                            <a:srgbClr val="000000"/>
                          </a:solidFill>
                          <a:latin typeface="Calibri"/>
                        </a:rPr>
                        <a:t>PRINCIPALES PAISES CON MAYOR CONSUMO POR HABITANTE Y POR AÑO. </a:t>
                      </a:r>
                      <a:r>
                        <a:rPr lang="es-ES" sz="1300" b="1" i="0" u="none" strike="noStrike" dirty="0" smtClean="0">
                          <a:solidFill>
                            <a:srgbClr val="000000"/>
                          </a:solidFill>
                          <a:latin typeface="Calibri"/>
                        </a:rPr>
                        <a:t> AÑO 2010</a:t>
                      </a:r>
                      <a:endParaRPr lang="es-ES" sz="1300" b="1" i="0" u="none" strike="noStrike" dirty="0">
                        <a:solidFill>
                          <a:srgbClr val="000000"/>
                        </a:solidFill>
                        <a:latin typeface="Calibri"/>
                      </a:endParaRPr>
                    </a:p>
                  </a:txBody>
                  <a:tcPr marL="5924" marR="5924" marT="5924"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s-ES"/>
                    </a:p>
                  </a:txBody>
                  <a:tcPr/>
                </a:tc>
              </a:tr>
              <a:tr h="222972">
                <a:tc>
                  <a:txBody>
                    <a:bodyPr/>
                    <a:lstStyle/>
                    <a:p>
                      <a:pPr algn="ctr" fontAlgn="ctr"/>
                      <a:r>
                        <a:rPr lang="es-ES" sz="1100" b="1" i="0" u="none" strike="noStrike" dirty="0">
                          <a:solidFill>
                            <a:srgbClr val="000000"/>
                          </a:solidFill>
                          <a:latin typeface="Calibri"/>
                        </a:rPr>
                        <a:t>PAIS</a:t>
                      </a:r>
                    </a:p>
                  </a:txBody>
                  <a:tcPr marL="5924" marR="5924" marT="592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100" b="1" i="0" u="none" strike="noStrike" dirty="0">
                          <a:solidFill>
                            <a:srgbClr val="000000"/>
                          </a:solidFill>
                          <a:latin typeface="Calibri"/>
                        </a:rPr>
                        <a:t>EURO</a:t>
                      </a:r>
                    </a:p>
                  </a:txBody>
                  <a:tcPr marL="5924" marR="5924" marT="592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178089">
                <a:tc>
                  <a:txBody>
                    <a:bodyPr/>
                    <a:lstStyle/>
                    <a:p>
                      <a:pPr algn="l" fontAlgn="ctr"/>
                      <a:r>
                        <a:rPr lang="es-ES" sz="1100" b="0" i="0" u="none" strike="noStrike" dirty="0">
                          <a:solidFill>
                            <a:srgbClr val="000000"/>
                          </a:solidFill>
                          <a:latin typeface="Calibri"/>
                        </a:rPr>
                        <a:t>SUIZA</a:t>
                      </a:r>
                    </a:p>
                  </a:txBody>
                  <a:tcPr marL="5924" marR="5924" marT="59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100" b="0" i="0" u="none" strike="noStrike">
                          <a:solidFill>
                            <a:srgbClr val="000000"/>
                          </a:solidFill>
                          <a:latin typeface="Calibri"/>
                        </a:rPr>
                        <a:t>153</a:t>
                      </a:r>
                    </a:p>
                  </a:txBody>
                  <a:tcPr marL="5924" marR="5924" marT="592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8089">
                <a:tc>
                  <a:txBody>
                    <a:bodyPr/>
                    <a:lstStyle/>
                    <a:p>
                      <a:pPr algn="l" fontAlgn="ctr"/>
                      <a:r>
                        <a:rPr lang="es-ES" sz="1100" b="0" i="0" u="none" strike="noStrike" dirty="0">
                          <a:solidFill>
                            <a:srgbClr val="000000"/>
                          </a:solidFill>
                          <a:latin typeface="Calibri"/>
                        </a:rPr>
                        <a:t>DINAMARCA</a:t>
                      </a:r>
                    </a:p>
                  </a:txBody>
                  <a:tcPr marL="5924" marR="5924" marT="59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100" b="0" i="0" u="none" strike="noStrike" dirty="0">
                          <a:solidFill>
                            <a:srgbClr val="000000"/>
                          </a:solidFill>
                          <a:latin typeface="Calibri"/>
                        </a:rPr>
                        <a:t>142</a:t>
                      </a:r>
                    </a:p>
                  </a:txBody>
                  <a:tcPr marL="5924" marR="5924" marT="592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8089">
                <a:tc>
                  <a:txBody>
                    <a:bodyPr/>
                    <a:lstStyle/>
                    <a:p>
                      <a:pPr algn="l" fontAlgn="ctr"/>
                      <a:r>
                        <a:rPr lang="es-ES" sz="1100" b="0" i="0" u="none" strike="noStrike">
                          <a:solidFill>
                            <a:srgbClr val="000000"/>
                          </a:solidFill>
                          <a:latin typeface="Calibri"/>
                        </a:rPr>
                        <a:t>LUXEMBURGO</a:t>
                      </a:r>
                    </a:p>
                  </a:txBody>
                  <a:tcPr marL="5924" marR="5924" marT="59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100" b="0" i="0" u="none" strike="noStrike" dirty="0">
                          <a:solidFill>
                            <a:srgbClr val="000000"/>
                          </a:solidFill>
                          <a:latin typeface="Calibri"/>
                        </a:rPr>
                        <a:t>127</a:t>
                      </a:r>
                    </a:p>
                  </a:txBody>
                  <a:tcPr marL="5924" marR="5924" marT="592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8089">
                <a:tc>
                  <a:txBody>
                    <a:bodyPr/>
                    <a:lstStyle/>
                    <a:p>
                      <a:pPr algn="l" fontAlgn="ctr"/>
                      <a:r>
                        <a:rPr lang="es-ES" sz="1100" b="0" i="0" u="none" strike="noStrike">
                          <a:solidFill>
                            <a:srgbClr val="000000"/>
                          </a:solidFill>
                          <a:latin typeface="Calibri"/>
                        </a:rPr>
                        <a:t>AUSTRIA</a:t>
                      </a:r>
                    </a:p>
                  </a:txBody>
                  <a:tcPr marL="5924" marR="5924" marT="59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100" b="0" i="0" u="none" strike="noStrike" dirty="0">
                          <a:solidFill>
                            <a:srgbClr val="000000"/>
                          </a:solidFill>
                          <a:latin typeface="Calibri"/>
                        </a:rPr>
                        <a:t>118</a:t>
                      </a:r>
                    </a:p>
                  </a:txBody>
                  <a:tcPr marL="5924" marR="5924" marT="592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8089">
                <a:tc>
                  <a:txBody>
                    <a:bodyPr/>
                    <a:lstStyle/>
                    <a:p>
                      <a:pPr algn="l" fontAlgn="ctr"/>
                      <a:r>
                        <a:rPr lang="es-ES" sz="1100" b="0" i="0" u="none" strike="noStrike">
                          <a:solidFill>
                            <a:srgbClr val="000000"/>
                          </a:solidFill>
                          <a:latin typeface="Calibri"/>
                        </a:rPr>
                        <a:t>LIECHTENSTEIN</a:t>
                      </a:r>
                    </a:p>
                  </a:txBody>
                  <a:tcPr marL="5924" marR="5924" marT="59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100" b="0" i="0" u="none" strike="noStrike" dirty="0">
                          <a:solidFill>
                            <a:srgbClr val="000000"/>
                          </a:solidFill>
                          <a:latin typeface="Calibri"/>
                        </a:rPr>
                        <a:t>100</a:t>
                      </a:r>
                    </a:p>
                  </a:txBody>
                  <a:tcPr marL="5924" marR="5924" marT="592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8089">
                <a:tc>
                  <a:txBody>
                    <a:bodyPr/>
                    <a:lstStyle/>
                    <a:p>
                      <a:pPr algn="l" fontAlgn="ctr"/>
                      <a:r>
                        <a:rPr lang="es-ES" sz="1100" b="0" i="0" u="none" strike="noStrike">
                          <a:solidFill>
                            <a:srgbClr val="000000"/>
                          </a:solidFill>
                          <a:latin typeface="Calibri"/>
                        </a:rPr>
                        <a:t>SUECIA</a:t>
                      </a:r>
                    </a:p>
                  </a:txBody>
                  <a:tcPr marL="5924" marR="5924" marT="59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100" b="0" i="0" u="none" strike="noStrike" dirty="0">
                          <a:solidFill>
                            <a:srgbClr val="000000"/>
                          </a:solidFill>
                          <a:latin typeface="Calibri"/>
                        </a:rPr>
                        <a:t>86</a:t>
                      </a:r>
                    </a:p>
                  </a:txBody>
                  <a:tcPr marL="5924" marR="5924" marT="592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8089">
                <a:tc>
                  <a:txBody>
                    <a:bodyPr/>
                    <a:lstStyle/>
                    <a:p>
                      <a:pPr algn="l" fontAlgn="ctr"/>
                      <a:r>
                        <a:rPr lang="es-ES" sz="1100" b="0" i="0" u="none" strike="noStrike">
                          <a:solidFill>
                            <a:srgbClr val="000000"/>
                          </a:solidFill>
                          <a:latin typeface="Calibri"/>
                        </a:rPr>
                        <a:t>ALEMANIA</a:t>
                      </a:r>
                    </a:p>
                  </a:txBody>
                  <a:tcPr marL="5924" marR="5924" marT="59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100" b="0" i="0" u="none" strike="noStrike" dirty="0">
                          <a:solidFill>
                            <a:srgbClr val="000000"/>
                          </a:solidFill>
                          <a:latin typeface="Calibri"/>
                        </a:rPr>
                        <a:t>74</a:t>
                      </a:r>
                    </a:p>
                  </a:txBody>
                  <a:tcPr marL="5924" marR="5924" marT="592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8089">
                <a:tc>
                  <a:txBody>
                    <a:bodyPr/>
                    <a:lstStyle/>
                    <a:p>
                      <a:pPr algn="l" fontAlgn="ctr"/>
                      <a:r>
                        <a:rPr lang="es-ES" sz="1100" b="0" i="0" u="none" strike="noStrike" dirty="0">
                          <a:solidFill>
                            <a:srgbClr val="000000"/>
                          </a:solidFill>
                          <a:latin typeface="Calibri"/>
                        </a:rPr>
                        <a:t>ESTADOS UNIDOS</a:t>
                      </a:r>
                    </a:p>
                  </a:txBody>
                  <a:tcPr marL="5924" marR="5924" marT="59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100" b="0" i="0" u="none" strike="noStrike" dirty="0">
                          <a:solidFill>
                            <a:srgbClr val="000000"/>
                          </a:solidFill>
                          <a:latin typeface="Calibri"/>
                        </a:rPr>
                        <a:t>65</a:t>
                      </a:r>
                    </a:p>
                  </a:txBody>
                  <a:tcPr marL="5924" marR="5924" marT="592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8089">
                <a:tc>
                  <a:txBody>
                    <a:bodyPr/>
                    <a:lstStyle/>
                    <a:p>
                      <a:pPr algn="l" fontAlgn="ctr"/>
                      <a:r>
                        <a:rPr lang="es-ES" sz="1100" b="0" i="0" u="none" strike="noStrike">
                          <a:solidFill>
                            <a:srgbClr val="000000"/>
                          </a:solidFill>
                          <a:latin typeface="Calibri"/>
                        </a:rPr>
                        <a:t>CANADA</a:t>
                      </a:r>
                    </a:p>
                  </a:txBody>
                  <a:tcPr marL="5924" marR="5924" marT="59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100" b="0" i="0" u="none" strike="noStrike" dirty="0">
                          <a:solidFill>
                            <a:srgbClr val="000000"/>
                          </a:solidFill>
                          <a:latin typeface="Calibri"/>
                        </a:rPr>
                        <a:t>57</a:t>
                      </a:r>
                    </a:p>
                  </a:txBody>
                  <a:tcPr marL="5924" marR="5924" marT="592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816">
                <a:tc>
                  <a:txBody>
                    <a:bodyPr/>
                    <a:lstStyle/>
                    <a:p>
                      <a:pPr algn="l" fontAlgn="ctr"/>
                      <a:r>
                        <a:rPr lang="es-ES" sz="1100" b="0" i="0" u="none" strike="noStrike">
                          <a:solidFill>
                            <a:srgbClr val="000000"/>
                          </a:solidFill>
                          <a:latin typeface="Calibri"/>
                        </a:rPr>
                        <a:t>FRANCIA</a:t>
                      </a:r>
                    </a:p>
                  </a:txBody>
                  <a:tcPr marL="5924" marR="5924" marT="59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s-ES" sz="1100" b="0" i="0" u="none" strike="noStrike" dirty="0">
                          <a:solidFill>
                            <a:srgbClr val="000000"/>
                          </a:solidFill>
                          <a:latin typeface="Calibri"/>
                        </a:rPr>
                        <a:t>52</a:t>
                      </a:r>
                    </a:p>
                  </a:txBody>
                  <a:tcPr marL="5924" marR="5924" marT="592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3725">
                <a:tc>
                  <a:txBody>
                    <a:bodyPr/>
                    <a:lstStyle/>
                    <a:p>
                      <a:pPr algn="l" fontAlgn="ctr"/>
                      <a:r>
                        <a:rPr lang="es-ES" sz="900" b="0" i="0" u="none" strike="noStrike" dirty="0">
                          <a:solidFill>
                            <a:srgbClr val="000000"/>
                          </a:solidFill>
                          <a:latin typeface="Calibri"/>
                        </a:rPr>
                        <a:t>Nota: Los datos de Japón y España son del 2009.</a:t>
                      </a:r>
                    </a:p>
                  </a:txBody>
                  <a:tcPr marL="5924" marR="5924" marT="5924"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ES" sz="900" b="0" i="0" u="none" strike="noStrike" dirty="0">
                        <a:solidFill>
                          <a:srgbClr val="000000"/>
                        </a:solidFill>
                        <a:latin typeface="Calibri"/>
                      </a:endParaRPr>
                    </a:p>
                  </a:txBody>
                  <a:tcPr marL="5924" marR="5924" marT="5924" marB="0" anchor="b">
                    <a:lnL>
                      <a:noFill/>
                    </a:lnL>
                    <a:lnR>
                      <a:noFill/>
                    </a:lnR>
                    <a:lnT w="12700" cap="flat" cmpd="sng" algn="ctr">
                      <a:solidFill>
                        <a:srgbClr val="000000"/>
                      </a:solidFill>
                      <a:prstDash val="solid"/>
                      <a:round/>
                      <a:headEnd type="none" w="med" len="med"/>
                      <a:tailEnd type="none" w="med" len="med"/>
                    </a:lnT>
                    <a:lnB>
                      <a:noFill/>
                    </a:lnB>
                  </a:tcPr>
                </a:tc>
              </a:tr>
            </a:tbl>
          </a:graphicData>
        </a:graphic>
      </p:graphicFrame>
      <p:pic>
        <p:nvPicPr>
          <p:cNvPr id="5" name="4 Imagen"/>
          <p:cNvPicPr/>
          <p:nvPr/>
        </p:nvPicPr>
        <p:blipFill>
          <a:blip r:embed="rId2"/>
          <a:srcRect l="1444" t="4768" r="3080" b="48505"/>
          <a:stretch>
            <a:fillRect/>
          </a:stretch>
        </p:blipFill>
        <p:spPr bwMode="auto">
          <a:xfrm>
            <a:off x="0" y="-142900"/>
            <a:ext cx="9144000" cy="123493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28690" y="1421896"/>
            <a:ext cx="7772400" cy="864096"/>
          </a:xfrm>
        </p:spPr>
        <p:txBody>
          <a:bodyPr>
            <a:normAutofit/>
          </a:bodyPr>
          <a:lstStyle/>
          <a:p>
            <a:r>
              <a:rPr lang="es-ES" sz="2400" b="1" dirty="0" smtClean="0"/>
              <a:t>Mercado de consumo de productos ecológicos. </a:t>
            </a:r>
            <a:br>
              <a:rPr lang="es-ES" sz="2400" b="1" dirty="0" smtClean="0"/>
            </a:br>
            <a:r>
              <a:rPr lang="es-ES" sz="2400" b="1" dirty="0" smtClean="0"/>
              <a:t>Principales países. Año 2010 (en millones de euros)</a:t>
            </a:r>
            <a:endParaRPr lang="es-ES" sz="2400" b="1" dirty="0"/>
          </a:p>
        </p:txBody>
      </p:sp>
      <p:sp>
        <p:nvSpPr>
          <p:cNvPr id="5" name="4 Marcador de pie de página"/>
          <p:cNvSpPr>
            <a:spLocks noGrp="1"/>
          </p:cNvSpPr>
          <p:nvPr>
            <p:ph type="ftr" sz="quarter" idx="11"/>
          </p:nvPr>
        </p:nvSpPr>
        <p:spPr>
          <a:xfrm>
            <a:off x="1071538" y="6356350"/>
            <a:ext cx="7215238" cy="365125"/>
          </a:xfrm>
        </p:spPr>
        <p:txBody>
          <a:bodyPr/>
          <a:lstStyle/>
          <a:p>
            <a:r>
              <a:rPr lang="es-ES" dirty="0" smtClean="0"/>
              <a:t>Fuente: </a:t>
            </a:r>
            <a:r>
              <a:rPr lang="es-ES" dirty="0" err="1" smtClean="0"/>
              <a:t>Fibl</a:t>
            </a:r>
            <a:endParaRPr lang="es-ES" dirty="0" smtClean="0"/>
          </a:p>
          <a:p>
            <a:pPr algn="l"/>
            <a:r>
              <a:rPr lang="es-ES" dirty="0" smtClean="0"/>
              <a:t>Nota: Los datos de Japón y España son del 2009.</a:t>
            </a:r>
            <a:endParaRPr lang="es-ES" dirty="0"/>
          </a:p>
        </p:txBody>
      </p:sp>
      <p:graphicFrame>
        <p:nvGraphicFramePr>
          <p:cNvPr id="4" name="3 Gráfico"/>
          <p:cNvGraphicFramePr/>
          <p:nvPr/>
        </p:nvGraphicFramePr>
        <p:xfrm>
          <a:off x="611560" y="2357430"/>
          <a:ext cx="7818092" cy="3879882"/>
        </p:xfrm>
        <a:graphic>
          <a:graphicData uri="http://schemas.openxmlformats.org/drawingml/2006/chart">
            <c:chart xmlns:c="http://schemas.openxmlformats.org/drawingml/2006/chart" xmlns:r="http://schemas.openxmlformats.org/officeDocument/2006/relationships" r:id="rId2"/>
          </a:graphicData>
        </a:graphic>
      </p:graphicFrame>
      <p:pic>
        <p:nvPicPr>
          <p:cNvPr id="7" name="6 Imagen"/>
          <p:cNvPicPr/>
          <p:nvPr/>
        </p:nvPicPr>
        <p:blipFill>
          <a:blip r:embed="rId3"/>
          <a:srcRect l="1444" t="4768" r="3080" b="48505"/>
          <a:stretch>
            <a:fillRect/>
          </a:stretch>
        </p:blipFill>
        <p:spPr bwMode="auto">
          <a:xfrm>
            <a:off x="0" y="-142900"/>
            <a:ext cx="9144000" cy="123493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57252" y="1500174"/>
            <a:ext cx="7772400" cy="864096"/>
          </a:xfrm>
        </p:spPr>
        <p:txBody>
          <a:bodyPr>
            <a:normAutofit/>
          </a:bodyPr>
          <a:lstStyle/>
          <a:p>
            <a:r>
              <a:rPr lang="es-ES" sz="2400" b="1" dirty="0" smtClean="0"/>
              <a:t>Principales países con mayor consumo de productos ecológicos por habitante y por año. Año 2010.</a:t>
            </a:r>
            <a:endParaRPr lang="es-ES" sz="2400" b="1" dirty="0"/>
          </a:p>
        </p:txBody>
      </p:sp>
      <p:sp>
        <p:nvSpPr>
          <p:cNvPr id="5" name="4 Marcador de pie de página"/>
          <p:cNvSpPr>
            <a:spLocks noGrp="1"/>
          </p:cNvSpPr>
          <p:nvPr>
            <p:ph type="ftr" sz="quarter" idx="11"/>
          </p:nvPr>
        </p:nvSpPr>
        <p:spPr/>
        <p:txBody>
          <a:bodyPr/>
          <a:lstStyle/>
          <a:p>
            <a:r>
              <a:rPr lang="es-ES" smtClean="0"/>
              <a:t>Fuente: Fibl</a:t>
            </a:r>
            <a:endParaRPr lang="es-ES"/>
          </a:p>
        </p:txBody>
      </p:sp>
      <p:graphicFrame>
        <p:nvGraphicFramePr>
          <p:cNvPr id="4" name="3 Gráfico"/>
          <p:cNvGraphicFramePr/>
          <p:nvPr/>
        </p:nvGraphicFramePr>
        <p:xfrm>
          <a:off x="571472" y="2500306"/>
          <a:ext cx="7786742" cy="3929090"/>
        </p:xfrm>
        <a:graphic>
          <a:graphicData uri="http://schemas.openxmlformats.org/drawingml/2006/chart">
            <c:chart xmlns:c="http://schemas.openxmlformats.org/drawingml/2006/chart" xmlns:r="http://schemas.openxmlformats.org/officeDocument/2006/relationships" r:id="rId3"/>
          </a:graphicData>
        </a:graphic>
      </p:graphicFrame>
      <p:pic>
        <p:nvPicPr>
          <p:cNvPr id="6" name="5 Imagen"/>
          <p:cNvPicPr/>
          <p:nvPr/>
        </p:nvPicPr>
        <p:blipFill>
          <a:blip r:embed="rId4"/>
          <a:srcRect l="1444" t="4768" r="3080" b="48505"/>
          <a:stretch>
            <a:fillRect/>
          </a:stretch>
        </p:blipFill>
        <p:spPr bwMode="auto">
          <a:xfrm>
            <a:off x="0" y="-142900"/>
            <a:ext cx="9144000" cy="123493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96908"/>
          </a:xfrm>
        </p:spPr>
        <p:txBody>
          <a:bodyPr/>
          <a:lstStyle/>
          <a:p>
            <a:endParaRPr lang="es-ES" dirty="0"/>
          </a:p>
        </p:txBody>
      </p:sp>
      <p:graphicFrame>
        <p:nvGraphicFramePr>
          <p:cNvPr id="4" name="3 Marcador de contenido"/>
          <p:cNvGraphicFramePr>
            <a:graphicFrameLocks noGrp="1"/>
          </p:cNvGraphicFramePr>
          <p:nvPr>
            <p:ph idx="1"/>
          </p:nvPr>
        </p:nvGraphicFramePr>
        <p:xfrm>
          <a:off x="285720" y="1285860"/>
          <a:ext cx="8572560" cy="4626715"/>
        </p:xfrm>
        <a:graphic>
          <a:graphicData uri="http://schemas.openxmlformats.org/drawingml/2006/table">
            <a:tbl>
              <a:tblPr/>
              <a:tblGrid>
                <a:gridCol w="1413939"/>
                <a:gridCol w="578024"/>
                <a:gridCol w="382386"/>
                <a:gridCol w="604703"/>
                <a:gridCol w="497990"/>
                <a:gridCol w="578024"/>
                <a:gridCol w="497990"/>
                <a:gridCol w="631382"/>
                <a:gridCol w="542455"/>
                <a:gridCol w="551348"/>
                <a:gridCol w="791451"/>
                <a:gridCol w="711417"/>
                <a:gridCol w="791451"/>
              </a:tblGrid>
              <a:tr h="418422">
                <a:tc gridSpan="13">
                  <a:txBody>
                    <a:bodyPr/>
                    <a:lstStyle/>
                    <a:p>
                      <a:pPr algn="ctr" fontAlgn="ctr"/>
                      <a:r>
                        <a:rPr lang="es-ES" sz="1200" b="1" i="0" u="none" strike="noStrike" dirty="0">
                          <a:latin typeface="Arial"/>
                        </a:rPr>
                        <a:t> NÚMERO DE CABEZAS DE GANADO/COLMENAS INSCRITAS EN EL SERVICIO DE CERTIFICACIÓN CAAE, S.L.U. Año 2011 </a:t>
                      </a:r>
                    </a:p>
                  </a:txBody>
                  <a:tcPr marL="4918" marR="4918" marT="4918" marB="0" anchor="ctr">
                    <a:lnL>
                      <a:noFill/>
                    </a:lnL>
                    <a:lnR>
                      <a:noFill/>
                    </a:lnR>
                    <a:lnT>
                      <a:noFill/>
                    </a:lnT>
                    <a:lnB>
                      <a:noFill/>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144340">
                <a:tc>
                  <a:txBody>
                    <a:bodyPr/>
                    <a:lstStyle/>
                    <a:p>
                      <a:pPr algn="l" fontAlgn="ctr"/>
                      <a:endParaRPr lang="es-ES" sz="800" b="0" i="0" u="none" strike="noStrike">
                        <a:latin typeface="Arial"/>
                      </a:endParaRPr>
                    </a:p>
                  </a:txBody>
                  <a:tcPr marL="4918" marR="4918" marT="491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18" marR="4918" marT="491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18" marR="4918" marT="491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18" marR="4918" marT="491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18" marR="4918" marT="491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18" marR="4918" marT="491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18" marR="4918" marT="491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18" marR="4918" marT="491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18" marR="4918" marT="491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18" marR="4918" marT="491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18" marR="4918" marT="491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18" marR="4918" marT="491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18" marR="4918" marT="4918" marB="0" anchor="ctr">
                    <a:lnL>
                      <a:noFill/>
                    </a:lnL>
                    <a:lnR>
                      <a:noFill/>
                    </a:lnR>
                    <a:lnT>
                      <a:noFill/>
                    </a:lnT>
                    <a:lnB w="12700" cap="flat" cmpd="sng" algn="ctr">
                      <a:solidFill>
                        <a:srgbClr val="000000"/>
                      </a:solidFill>
                      <a:prstDash val="solid"/>
                      <a:round/>
                      <a:headEnd type="none" w="med" len="med"/>
                      <a:tailEnd type="none" w="med" len="med"/>
                    </a:lnB>
                  </a:tcPr>
                </a:tc>
              </a:tr>
              <a:tr h="381669">
                <a:tc>
                  <a:txBody>
                    <a:bodyPr/>
                    <a:lstStyle/>
                    <a:p>
                      <a:pPr algn="ctr" fontAlgn="ctr"/>
                      <a:r>
                        <a:rPr lang="es-ES" sz="1000" b="1" i="0" u="none" strike="noStrike" dirty="0">
                          <a:latin typeface="Comic Sans MS"/>
                        </a:rPr>
                        <a:t> PROVINCIA / </a:t>
                      </a:r>
                    </a:p>
                  </a:txBody>
                  <a:tcPr marL="4918" marR="4918" marT="4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92D050"/>
                    </a:solidFill>
                  </a:tcPr>
                </a:tc>
                <a:tc gridSpan="2">
                  <a:txBody>
                    <a:bodyPr/>
                    <a:lstStyle/>
                    <a:p>
                      <a:pPr algn="ctr" fontAlgn="ctr"/>
                      <a:r>
                        <a:rPr lang="es-ES" sz="800" b="1" i="0" u="none" strike="noStrike" dirty="0">
                          <a:latin typeface="Arial"/>
                        </a:rPr>
                        <a:t> VACUNO </a:t>
                      </a:r>
                    </a:p>
                  </a:txBody>
                  <a:tcPr marL="4918" marR="4918" marT="4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s-ES"/>
                    </a:p>
                  </a:txBody>
                  <a:tcPr/>
                </a:tc>
                <a:tc gridSpan="2">
                  <a:txBody>
                    <a:bodyPr/>
                    <a:lstStyle/>
                    <a:p>
                      <a:pPr algn="ctr" fontAlgn="ctr"/>
                      <a:r>
                        <a:rPr lang="es-ES" sz="800" b="1" i="0" u="none" strike="noStrike">
                          <a:latin typeface="Arial"/>
                        </a:rPr>
                        <a:t> OVINO </a:t>
                      </a:r>
                    </a:p>
                  </a:txBody>
                  <a:tcPr marL="4918" marR="4918" marT="4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s-ES"/>
                    </a:p>
                  </a:txBody>
                  <a:tcPr/>
                </a:tc>
                <a:tc gridSpan="2">
                  <a:txBody>
                    <a:bodyPr/>
                    <a:lstStyle/>
                    <a:p>
                      <a:pPr algn="ctr" fontAlgn="ctr"/>
                      <a:r>
                        <a:rPr lang="es-ES" sz="800" b="1" i="0" u="none" strike="noStrike">
                          <a:latin typeface="Arial"/>
                        </a:rPr>
                        <a:t> CAPRINO </a:t>
                      </a:r>
                    </a:p>
                  </a:txBody>
                  <a:tcPr marL="4918" marR="4918" marT="4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s-ES"/>
                    </a:p>
                  </a:txBody>
                  <a:tcPr/>
                </a:tc>
                <a:tc rowSpan="2">
                  <a:txBody>
                    <a:bodyPr/>
                    <a:lstStyle/>
                    <a:p>
                      <a:pPr algn="ctr" fontAlgn="ctr"/>
                      <a:r>
                        <a:rPr lang="es-ES" sz="800" b="1" i="0" u="none" strike="noStrike">
                          <a:latin typeface="Arial"/>
                        </a:rPr>
                        <a:t> PORCINO </a:t>
                      </a:r>
                    </a:p>
                  </a:txBody>
                  <a:tcPr marL="4918" marR="4918" marT="4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gridSpan="2">
                  <a:txBody>
                    <a:bodyPr/>
                    <a:lstStyle/>
                    <a:p>
                      <a:pPr algn="ctr" fontAlgn="ctr"/>
                      <a:r>
                        <a:rPr lang="es-ES" sz="800" b="1" i="0" u="none" strike="noStrike">
                          <a:latin typeface="Arial"/>
                        </a:rPr>
                        <a:t> AVICULTURA </a:t>
                      </a:r>
                    </a:p>
                  </a:txBody>
                  <a:tcPr marL="4918" marR="4918" marT="4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s-ES"/>
                    </a:p>
                  </a:txBody>
                  <a:tcPr/>
                </a:tc>
                <a:tc rowSpan="2">
                  <a:txBody>
                    <a:bodyPr/>
                    <a:lstStyle/>
                    <a:p>
                      <a:pPr algn="ctr" fontAlgn="ctr"/>
                      <a:r>
                        <a:rPr lang="es-ES" sz="800" b="1" i="0" u="none" strike="noStrike">
                          <a:latin typeface="Arial"/>
                        </a:rPr>
                        <a:t> APICULTURA </a:t>
                      </a:r>
                    </a:p>
                  </a:txBody>
                  <a:tcPr marL="4918" marR="4918" marT="4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2">
                  <a:txBody>
                    <a:bodyPr/>
                    <a:lstStyle/>
                    <a:p>
                      <a:pPr algn="ctr" fontAlgn="ctr"/>
                      <a:r>
                        <a:rPr lang="es-ES" sz="800" b="1" i="0" u="none" strike="noStrike">
                          <a:latin typeface="Arial"/>
                        </a:rPr>
                        <a:t> OTROS </a:t>
                      </a:r>
                    </a:p>
                  </a:txBody>
                  <a:tcPr marL="4918" marR="4918" marT="4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2">
                  <a:txBody>
                    <a:bodyPr/>
                    <a:lstStyle/>
                    <a:p>
                      <a:pPr algn="ctr" fontAlgn="ctr"/>
                      <a:r>
                        <a:rPr lang="es-ES" sz="800" b="1" i="0" u="none" strike="noStrike">
                          <a:latin typeface="Arial"/>
                        </a:rPr>
                        <a:t> TOTAL </a:t>
                      </a:r>
                    </a:p>
                  </a:txBody>
                  <a:tcPr marL="4918" marR="4918" marT="4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374729">
                <a:tc>
                  <a:txBody>
                    <a:bodyPr/>
                    <a:lstStyle/>
                    <a:p>
                      <a:pPr algn="ctr" fontAlgn="ctr"/>
                      <a:r>
                        <a:rPr lang="es-ES" sz="1000" b="1" i="0" u="none" strike="noStrike">
                          <a:latin typeface="Comic Sans MS"/>
                        </a:rPr>
                        <a:t> COMUNIDAD AUTÓNOMA </a:t>
                      </a:r>
                    </a:p>
                  </a:txBody>
                  <a:tcPr marL="4918" marR="4918" marT="4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800" b="1" i="0" u="none" strike="noStrike" dirty="0">
                          <a:latin typeface="Helv"/>
                        </a:rPr>
                        <a:t> Carne </a:t>
                      </a:r>
                    </a:p>
                  </a:txBody>
                  <a:tcPr marL="4918" marR="4918" marT="4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ES" sz="800" b="1" i="0" u="none" strike="noStrike" dirty="0">
                          <a:latin typeface="Helv"/>
                        </a:rPr>
                        <a:t> Leche </a:t>
                      </a:r>
                    </a:p>
                  </a:txBody>
                  <a:tcPr marL="4918" marR="4918" marT="4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ES" sz="800" b="1" i="0" u="none" strike="noStrike" dirty="0">
                          <a:latin typeface="Helv"/>
                        </a:rPr>
                        <a:t> Carne </a:t>
                      </a:r>
                    </a:p>
                  </a:txBody>
                  <a:tcPr marL="4918" marR="4918" marT="4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ES" sz="800" b="1" i="0" u="none" strike="noStrike" dirty="0">
                          <a:latin typeface="Helv"/>
                        </a:rPr>
                        <a:t> Leche </a:t>
                      </a:r>
                    </a:p>
                  </a:txBody>
                  <a:tcPr marL="4918" marR="4918" marT="4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ES" sz="800" b="1" i="0" u="none" strike="noStrike" dirty="0">
                          <a:latin typeface="Helv"/>
                        </a:rPr>
                        <a:t> Carne </a:t>
                      </a:r>
                    </a:p>
                  </a:txBody>
                  <a:tcPr marL="4918" marR="4918" marT="4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ES" sz="800" b="1" i="0" u="none" strike="noStrike" dirty="0">
                          <a:latin typeface="Helv"/>
                        </a:rPr>
                        <a:t> Leche </a:t>
                      </a:r>
                    </a:p>
                  </a:txBody>
                  <a:tcPr marL="4918" marR="4918" marT="4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vMerge="1">
                  <a:txBody>
                    <a:bodyPr/>
                    <a:lstStyle/>
                    <a:p>
                      <a:endParaRPr lang="es-ES" dirty="0"/>
                    </a:p>
                  </a:txBody>
                  <a:tcPr/>
                </a:tc>
                <a:tc>
                  <a:txBody>
                    <a:bodyPr/>
                    <a:lstStyle/>
                    <a:p>
                      <a:pPr algn="ctr" fontAlgn="ctr"/>
                      <a:r>
                        <a:rPr lang="es-ES" sz="800" b="1" i="0" u="none" strike="noStrike" dirty="0">
                          <a:latin typeface="Helv"/>
                        </a:rPr>
                        <a:t> Carne </a:t>
                      </a:r>
                    </a:p>
                  </a:txBody>
                  <a:tcPr marL="4918" marR="4918" marT="4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ES" sz="800" b="1" i="0" u="none" strike="noStrike" dirty="0">
                          <a:latin typeface="Helv"/>
                        </a:rPr>
                        <a:t> Huevos </a:t>
                      </a:r>
                    </a:p>
                  </a:txBody>
                  <a:tcPr marL="4918" marR="4918" marT="49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vMerge="1">
                  <a:txBody>
                    <a:bodyPr/>
                    <a:lstStyle/>
                    <a:p>
                      <a:endParaRPr lang="es-ES"/>
                    </a:p>
                  </a:txBody>
                  <a:tcPr/>
                </a:tc>
                <a:tc vMerge="1">
                  <a:txBody>
                    <a:bodyPr/>
                    <a:lstStyle/>
                    <a:p>
                      <a:endParaRPr lang="es-ES"/>
                    </a:p>
                  </a:txBody>
                  <a:tcPr/>
                </a:tc>
                <a:tc vMerge="1">
                  <a:txBody>
                    <a:bodyPr/>
                    <a:lstStyle/>
                    <a:p>
                      <a:endParaRPr lang="es-ES"/>
                    </a:p>
                  </a:txBody>
                  <a:tcPr/>
                </a:tc>
              </a:tr>
              <a:tr h="143175">
                <a:tc>
                  <a:txBody>
                    <a:bodyPr/>
                    <a:lstStyle/>
                    <a:p>
                      <a:pPr algn="l" fontAlgn="ctr"/>
                      <a:endParaRPr lang="es-ES" sz="800" b="0" i="0" u="none" strike="noStrike">
                        <a:latin typeface="Arial"/>
                      </a:endParaRPr>
                    </a:p>
                  </a:txBody>
                  <a:tcPr marL="4918" marR="4918" marT="491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18" marR="4918" marT="491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18" marR="4918" marT="491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18" marR="4918" marT="491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18" marR="4918" marT="491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18" marR="4918" marT="491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18" marR="4918" marT="491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18" marR="4918" marT="491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18" marR="4918" marT="491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18" marR="4918" marT="491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18" marR="4918" marT="491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18" marR="4918" marT="491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18" marR="4918" marT="491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3911">
                <a:tc>
                  <a:txBody>
                    <a:bodyPr/>
                    <a:lstStyle/>
                    <a:p>
                      <a:pPr algn="l" fontAlgn="ctr"/>
                      <a:r>
                        <a:rPr lang="es-ES" sz="900" b="0" i="0" u="none" strike="noStrike">
                          <a:latin typeface="Arial"/>
                        </a:rPr>
                        <a:t> ALMERÍA </a:t>
                      </a:r>
                    </a:p>
                  </a:txBody>
                  <a:tcPr marL="4918" marR="4918" marT="4918"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dirty="0">
                          <a:latin typeface="Arial"/>
                        </a:rPr>
                        <a:t> </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dirty="0">
                          <a:latin typeface="Arial"/>
                        </a:rPr>
                        <a:t> </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dirty="0">
                          <a:latin typeface="Arial"/>
                        </a:rPr>
                        <a:t>1.590</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dirty="0">
                          <a:latin typeface="Arial"/>
                        </a:rPr>
                        <a:t> </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dirty="0">
                          <a:latin typeface="Arial"/>
                        </a:rPr>
                        <a:t>656</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74</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 </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 </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20</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2.770</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1.267.940</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1.273.050</a:t>
                      </a:r>
                    </a:p>
                  </a:txBody>
                  <a:tcPr marL="4918" marR="4918" marT="4918"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3911">
                <a:tc>
                  <a:txBody>
                    <a:bodyPr/>
                    <a:lstStyle/>
                    <a:p>
                      <a:pPr algn="l" fontAlgn="ctr"/>
                      <a:r>
                        <a:rPr lang="es-ES" sz="900" b="0" i="0" u="none" strike="noStrike">
                          <a:latin typeface="Arial"/>
                        </a:rPr>
                        <a:t> CÁDIZ </a:t>
                      </a:r>
                    </a:p>
                  </a:txBody>
                  <a:tcPr marL="4918" marR="4918" marT="4918"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18.940</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 </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4.943</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753</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887</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dirty="0">
                          <a:latin typeface="Arial"/>
                        </a:rPr>
                        <a:t>3.534</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dirty="0">
                          <a:latin typeface="Arial"/>
                        </a:rPr>
                        <a:t>415</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dirty="0">
                          <a:latin typeface="Arial"/>
                        </a:rPr>
                        <a:t> </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dirty="0">
                          <a:latin typeface="Arial"/>
                        </a:rPr>
                        <a:t>922</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dirty="0">
                          <a:latin typeface="Arial"/>
                        </a:rPr>
                        <a:t>3.878</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dirty="0">
                          <a:latin typeface="Arial"/>
                        </a:rPr>
                        <a:t>19</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34.291</a:t>
                      </a:r>
                    </a:p>
                  </a:txBody>
                  <a:tcPr marL="4918" marR="4918" marT="4918"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3911">
                <a:tc>
                  <a:txBody>
                    <a:bodyPr/>
                    <a:lstStyle/>
                    <a:p>
                      <a:pPr algn="l" fontAlgn="ctr"/>
                      <a:r>
                        <a:rPr lang="es-ES" sz="900" b="0" i="0" u="none" strike="noStrike">
                          <a:latin typeface="Arial"/>
                        </a:rPr>
                        <a:t> CÓRDOBA </a:t>
                      </a:r>
                    </a:p>
                  </a:txBody>
                  <a:tcPr marL="4918" marR="4918" marT="4918"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11.985</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 </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74.481</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801</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1.372</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1.494</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385</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13.095</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dirty="0">
                          <a:latin typeface="Arial"/>
                        </a:rPr>
                        <a:t>6.604</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560</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160</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110.937</a:t>
                      </a:r>
                    </a:p>
                  </a:txBody>
                  <a:tcPr marL="4918" marR="4918" marT="4918"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3911">
                <a:tc>
                  <a:txBody>
                    <a:bodyPr/>
                    <a:lstStyle/>
                    <a:p>
                      <a:pPr algn="l" fontAlgn="ctr"/>
                      <a:r>
                        <a:rPr lang="es-ES" sz="900" b="0" i="0" u="none" strike="noStrike">
                          <a:latin typeface="Arial"/>
                        </a:rPr>
                        <a:t> GRANADA </a:t>
                      </a:r>
                    </a:p>
                  </a:txBody>
                  <a:tcPr marL="4918" marR="4918" marT="4918"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447</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 </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46.833</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1.749</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2.922</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3.582</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 </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 </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2.753</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2.097</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404.045</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464.428</a:t>
                      </a:r>
                    </a:p>
                  </a:txBody>
                  <a:tcPr marL="4918" marR="4918" marT="4918"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3092">
                <a:tc>
                  <a:txBody>
                    <a:bodyPr/>
                    <a:lstStyle/>
                    <a:p>
                      <a:pPr algn="l" fontAlgn="ctr"/>
                      <a:r>
                        <a:rPr lang="es-ES" sz="900" b="0" i="0" u="none" strike="noStrike">
                          <a:latin typeface="Arial"/>
                        </a:rPr>
                        <a:t> HUELVA </a:t>
                      </a:r>
                    </a:p>
                  </a:txBody>
                  <a:tcPr marL="4918" marR="4918" marT="4918"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13.861</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 </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34.426</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dirty="0">
                          <a:latin typeface="Arial"/>
                        </a:rPr>
                        <a:t> </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3.012</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2.678</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1.526</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 </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193</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dirty="0">
                          <a:latin typeface="Arial"/>
                        </a:rPr>
                        <a:t>8.869</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498</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65.063</a:t>
                      </a:r>
                    </a:p>
                  </a:txBody>
                  <a:tcPr marL="4918" marR="4918" marT="4918"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3911">
                <a:tc>
                  <a:txBody>
                    <a:bodyPr/>
                    <a:lstStyle/>
                    <a:p>
                      <a:pPr algn="l" fontAlgn="ctr"/>
                      <a:r>
                        <a:rPr lang="es-ES" sz="900" b="0" i="0" u="none" strike="noStrike">
                          <a:latin typeface="Arial"/>
                        </a:rPr>
                        <a:t> JAÉN </a:t>
                      </a:r>
                    </a:p>
                  </a:txBody>
                  <a:tcPr marL="4918" marR="4918" marT="4918"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4.025</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 </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63.026</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38</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7.606</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2.093</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44</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1.000</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4.437</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170</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63</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82.502</a:t>
                      </a:r>
                    </a:p>
                  </a:txBody>
                  <a:tcPr marL="4918" marR="4918" marT="4918"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3911">
                <a:tc>
                  <a:txBody>
                    <a:bodyPr/>
                    <a:lstStyle/>
                    <a:p>
                      <a:pPr algn="l" fontAlgn="ctr"/>
                      <a:r>
                        <a:rPr lang="es-ES" sz="900" b="0" i="0" u="none" strike="noStrike">
                          <a:latin typeface="Arial"/>
                        </a:rPr>
                        <a:t> MÁLAGA </a:t>
                      </a:r>
                    </a:p>
                  </a:txBody>
                  <a:tcPr marL="4918" marR="4918" marT="4918"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1.512</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 </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18.440</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 </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2.782</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1.047</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115</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 </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2.400</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1.684</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16</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27.996</a:t>
                      </a:r>
                    </a:p>
                  </a:txBody>
                  <a:tcPr marL="4918" marR="4918" marT="4918"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3911">
                <a:tc>
                  <a:txBody>
                    <a:bodyPr/>
                    <a:lstStyle/>
                    <a:p>
                      <a:pPr algn="l" fontAlgn="ctr"/>
                      <a:r>
                        <a:rPr lang="es-ES" sz="900" b="0" i="0" u="none" strike="noStrike">
                          <a:latin typeface="Arial"/>
                        </a:rPr>
                        <a:t> SEVILLA </a:t>
                      </a:r>
                    </a:p>
                  </a:txBody>
                  <a:tcPr marL="4918" marR="4918" marT="4918"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9.578</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 </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65.053</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1.482</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862</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1.092</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58</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 </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6.678</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1.744</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0" i="0" u="none" strike="noStrike">
                          <a:latin typeface="Arial"/>
                        </a:rPr>
                        <a:t>52</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86.599</a:t>
                      </a:r>
                    </a:p>
                  </a:txBody>
                  <a:tcPr marL="4918" marR="4918" marT="4918"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3911">
                <a:tc>
                  <a:txBody>
                    <a:bodyPr/>
                    <a:lstStyle/>
                    <a:p>
                      <a:pPr algn="r" fontAlgn="ctr"/>
                      <a:r>
                        <a:rPr lang="es-ES" sz="1000" b="1" i="0" u="none" strike="noStrike">
                          <a:latin typeface="Arial"/>
                        </a:rPr>
                        <a:t> TOTAL ANDALUCÍA </a:t>
                      </a:r>
                    </a:p>
                  </a:txBody>
                  <a:tcPr marL="4918" marR="4918" marT="4918"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60.348</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308.792</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4.823</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20.099</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15.594</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2.543</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14.095</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24.007</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21.772</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1.672.793</a:t>
                      </a:r>
                    </a:p>
                  </a:txBody>
                  <a:tcPr marL="4918" marR="4918" marT="491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2.144.866</a:t>
                      </a:r>
                    </a:p>
                  </a:txBody>
                  <a:tcPr marL="4918" marR="4918" marT="4918"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bl>
          </a:graphicData>
        </a:graphic>
      </p:graphicFrame>
      <p:pic>
        <p:nvPicPr>
          <p:cNvPr id="5" name="4 Imagen"/>
          <p:cNvPicPr/>
          <p:nvPr/>
        </p:nvPicPr>
        <p:blipFill>
          <a:blip r:embed="rId2"/>
          <a:srcRect l="1444" t="4768" r="3080" b="48505"/>
          <a:stretch>
            <a:fillRect/>
          </a:stretch>
        </p:blipFill>
        <p:spPr bwMode="auto">
          <a:xfrm>
            <a:off x="0" y="-142900"/>
            <a:ext cx="9144000" cy="123493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82594"/>
          </a:xfrm>
        </p:spPr>
        <p:txBody>
          <a:bodyPr>
            <a:normAutofit fontScale="90000"/>
          </a:bodyPr>
          <a:lstStyle/>
          <a:p>
            <a:endParaRPr lang="es-ES" dirty="0"/>
          </a:p>
        </p:txBody>
      </p:sp>
      <p:graphicFrame>
        <p:nvGraphicFramePr>
          <p:cNvPr id="4" name="3 Marcador de contenido"/>
          <p:cNvGraphicFramePr>
            <a:graphicFrameLocks noGrp="1"/>
          </p:cNvGraphicFramePr>
          <p:nvPr>
            <p:ph idx="1"/>
          </p:nvPr>
        </p:nvGraphicFramePr>
        <p:xfrm>
          <a:off x="357156" y="1285860"/>
          <a:ext cx="8501124" cy="4648557"/>
        </p:xfrm>
        <a:graphic>
          <a:graphicData uri="http://schemas.openxmlformats.org/drawingml/2006/table">
            <a:tbl>
              <a:tblPr/>
              <a:tblGrid>
                <a:gridCol w="1419831"/>
                <a:gridCol w="580434"/>
                <a:gridCol w="383979"/>
                <a:gridCol w="607224"/>
                <a:gridCol w="500066"/>
                <a:gridCol w="580434"/>
                <a:gridCol w="500066"/>
                <a:gridCol w="634012"/>
                <a:gridCol w="544714"/>
                <a:gridCol w="553644"/>
                <a:gridCol w="794748"/>
                <a:gridCol w="607224"/>
                <a:gridCol w="794748"/>
              </a:tblGrid>
              <a:tr h="416031">
                <a:tc gridSpan="13">
                  <a:txBody>
                    <a:bodyPr/>
                    <a:lstStyle/>
                    <a:p>
                      <a:pPr algn="ctr" fontAlgn="ctr"/>
                      <a:r>
                        <a:rPr lang="es-ES" sz="1200" b="1" i="0" u="none" strike="noStrike" dirty="0">
                          <a:latin typeface="Arial"/>
                        </a:rPr>
                        <a:t> NÚMERO DE EXPLOTACIONES GANADERAS INSCRITAS EN EL SERVICIO DE CERTIFICACIÓN CAAE, S.L.U. Año 2011 </a:t>
                      </a:r>
                    </a:p>
                  </a:txBody>
                  <a:tcPr marL="4978" marR="4978" marT="4978" marB="0" anchor="ctr">
                    <a:lnL>
                      <a:noFill/>
                    </a:lnL>
                    <a:lnR>
                      <a:noFill/>
                    </a:lnR>
                    <a:lnT>
                      <a:noFill/>
                    </a:lnT>
                    <a:lnB>
                      <a:noFill/>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145228">
                <a:tc>
                  <a:txBody>
                    <a:bodyPr/>
                    <a:lstStyle/>
                    <a:p>
                      <a:pPr algn="l" fontAlgn="ctr"/>
                      <a:endParaRPr lang="es-ES" sz="800" b="0" i="0" u="none" strike="noStrike">
                        <a:latin typeface="Arial"/>
                      </a:endParaRPr>
                    </a:p>
                  </a:txBody>
                  <a:tcPr marL="4978" marR="4978" marT="497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a:noFill/>
                    </a:lnT>
                    <a:lnB w="12700" cap="flat" cmpd="sng" algn="ctr">
                      <a:solidFill>
                        <a:srgbClr val="000000"/>
                      </a:solidFill>
                      <a:prstDash val="solid"/>
                      <a:round/>
                      <a:headEnd type="none" w="med" len="med"/>
                      <a:tailEnd type="none" w="med" len="med"/>
                    </a:lnB>
                  </a:tcPr>
                </a:tc>
              </a:tr>
              <a:tr h="384017">
                <a:tc>
                  <a:txBody>
                    <a:bodyPr/>
                    <a:lstStyle/>
                    <a:p>
                      <a:pPr algn="ctr" fontAlgn="ctr"/>
                      <a:r>
                        <a:rPr lang="es-ES" sz="900" b="1" i="0" u="none" strike="noStrike" dirty="0">
                          <a:latin typeface="Comic Sans MS"/>
                        </a:rPr>
                        <a:t> PROVINCIA /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92D050"/>
                    </a:solidFill>
                  </a:tcPr>
                </a:tc>
                <a:tc gridSpan="2">
                  <a:txBody>
                    <a:bodyPr/>
                    <a:lstStyle/>
                    <a:p>
                      <a:pPr algn="ctr" fontAlgn="ctr"/>
                      <a:r>
                        <a:rPr lang="es-ES" sz="900" b="1" i="0" u="none" strike="noStrike" dirty="0">
                          <a:latin typeface="Arial"/>
                        </a:rPr>
                        <a:t> VACUNO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s-ES"/>
                    </a:p>
                  </a:txBody>
                  <a:tcPr/>
                </a:tc>
                <a:tc gridSpan="2">
                  <a:txBody>
                    <a:bodyPr/>
                    <a:lstStyle/>
                    <a:p>
                      <a:pPr algn="ctr" fontAlgn="ctr"/>
                      <a:r>
                        <a:rPr lang="es-ES" sz="900" b="1" i="0" u="none" strike="noStrike">
                          <a:latin typeface="Arial"/>
                        </a:rPr>
                        <a:t> OVINO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s-ES"/>
                    </a:p>
                  </a:txBody>
                  <a:tcPr/>
                </a:tc>
                <a:tc gridSpan="2">
                  <a:txBody>
                    <a:bodyPr/>
                    <a:lstStyle/>
                    <a:p>
                      <a:pPr algn="ctr" fontAlgn="ctr"/>
                      <a:r>
                        <a:rPr lang="es-ES" sz="900" b="1" i="0" u="none" strike="noStrike">
                          <a:latin typeface="Arial"/>
                        </a:rPr>
                        <a:t> CAPRINO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s-ES"/>
                    </a:p>
                  </a:txBody>
                  <a:tcPr/>
                </a:tc>
                <a:tc rowSpan="2">
                  <a:txBody>
                    <a:bodyPr/>
                    <a:lstStyle/>
                    <a:p>
                      <a:pPr algn="ctr" fontAlgn="ctr"/>
                      <a:r>
                        <a:rPr lang="es-ES" sz="900" b="1" i="0" u="none" strike="noStrike">
                          <a:latin typeface="Arial"/>
                        </a:rPr>
                        <a:t> PORCINO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gridSpan="2">
                  <a:txBody>
                    <a:bodyPr/>
                    <a:lstStyle/>
                    <a:p>
                      <a:pPr algn="ctr" fontAlgn="ctr"/>
                      <a:r>
                        <a:rPr lang="es-ES" sz="900" b="1" i="0" u="none" strike="noStrike">
                          <a:latin typeface="Arial"/>
                        </a:rPr>
                        <a:t> AVICULTURA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s-ES"/>
                    </a:p>
                  </a:txBody>
                  <a:tcPr/>
                </a:tc>
                <a:tc rowSpan="2">
                  <a:txBody>
                    <a:bodyPr/>
                    <a:lstStyle/>
                    <a:p>
                      <a:pPr algn="ctr" fontAlgn="ctr"/>
                      <a:r>
                        <a:rPr lang="es-ES" sz="900" b="1" i="0" u="none" strike="noStrike">
                          <a:latin typeface="Arial"/>
                        </a:rPr>
                        <a:t> APICULTURA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2">
                  <a:txBody>
                    <a:bodyPr/>
                    <a:lstStyle/>
                    <a:p>
                      <a:pPr algn="ctr" fontAlgn="ctr"/>
                      <a:r>
                        <a:rPr lang="es-ES" sz="900" b="1" i="0" u="none" strike="noStrike">
                          <a:latin typeface="Arial"/>
                        </a:rPr>
                        <a:t> OTROS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2">
                  <a:txBody>
                    <a:bodyPr/>
                    <a:lstStyle/>
                    <a:p>
                      <a:pPr algn="ctr" fontAlgn="ctr"/>
                      <a:r>
                        <a:rPr lang="es-ES" sz="900" b="1" i="0" u="none" strike="noStrike">
                          <a:latin typeface="Arial"/>
                        </a:rPr>
                        <a:t> TOTAL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377034">
                <a:tc>
                  <a:txBody>
                    <a:bodyPr/>
                    <a:lstStyle/>
                    <a:p>
                      <a:pPr algn="ctr" fontAlgn="ctr"/>
                      <a:r>
                        <a:rPr lang="es-ES" sz="900" b="1" i="0" u="none" strike="noStrike" dirty="0">
                          <a:latin typeface="Comic Sans MS"/>
                        </a:rPr>
                        <a:t> COMUNIDAD AUTÓNOMA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900" b="1" i="0" u="none" strike="noStrike" dirty="0">
                          <a:latin typeface="Helv"/>
                        </a:rPr>
                        <a:t> Carne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900" b="1" i="0" u="none" strike="noStrike" dirty="0">
                          <a:latin typeface="Helv"/>
                        </a:rPr>
                        <a:t> Leche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900" b="1" i="0" u="none" strike="noStrike" dirty="0">
                          <a:latin typeface="Helv"/>
                        </a:rPr>
                        <a:t> Carne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900" b="1" i="0" u="none" strike="noStrike" dirty="0">
                          <a:latin typeface="Helv"/>
                        </a:rPr>
                        <a:t> Leche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900" b="1" i="0" u="none" strike="noStrike" dirty="0">
                          <a:latin typeface="Helv"/>
                        </a:rPr>
                        <a:t> Carne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900" b="1" i="0" u="none" strike="noStrike" dirty="0">
                          <a:latin typeface="Helv"/>
                        </a:rPr>
                        <a:t> Leche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s-ES"/>
                    </a:p>
                  </a:txBody>
                  <a:tcPr/>
                </a:tc>
                <a:tc>
                  <a:txBody>
                    <a:bodyPr/>
                    <a:lstStyle/>
                    <a:p>
                      <a:pPr algn="ctr" fontAlgn="ctr"/>
                      <a:r>
                        <a:rPr lang="es-ES" sz="900" b="1" i="0" u="none" strike="noStrike" dirty="0">
                          <a:latin typeface="Helv"/>
                        </a:rPr>
                        <a:t> Carne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900" b="1" i="0" u="none" strike="noStrike" dirty="0">
                          <a:latin typeface="Helv"/>
                        </a:rPr>
                        <a:t> Huevos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s-ES"/>
                    </a:p>
                  </a:txBody>
                  <a:tcPr/>
                </a:tc>
                <a:tc vMerge="1">
                  <a:txBody>
                    <a:bodyPr/>
                    <a:lstStyle/>
                    <a:p>
                      <a:endParaRPr lang="es-ES"/>
                    </a:p>
                  </a:txBody>
                  <a:tcPr/>
                </a:tc>
                <a:tc vMerge="1">
                  <a:txBody>
                    <a:bodyPr/>
                    <a:lstStyle/>
                    <a:p>
                      <a:endParaRPr lang="es-ES"/>
                    </a:p>
                  </a:txBody>
                  <a:tcPr/>
                </a:tc>
              </a:tr>
              <a:tr h="142401">
                <a:tc>
                  <a:txBody>
                    <a:bodyPr/>
                    <a:lstStyle/>
                    <a:p>
                      <a:pPr algn="l" fontAlgn="ctr"/>
                      <a:endParaRPr lang="es-ES" sz="800" b="0" i="0" u="none" strike="noStrike">
                        <a:latin typeface="Arial"/>
                      </a:endParaRPr>
                    </a:p>
                  </a:txBody>
                  <a:tcPr marL="4978" marR="4978" marT="497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6088">
                <a:tc>
                  <a:txBody>
                    <a:bodyPr/>
                    <a:lstStyle/>
                    <a:p>
                      <a:pPr algn="l" fontAlgn="ctr"/>
                      <a:r>
                        <a:rPr lang="es-ES" sz="1050" b="1" i="0" u="none" strike="noStrike" dirty="0">
                          <a:latin typeface="Arial"/>
                        </a:rPr>
                        <a:t> ALMERÍA </a:t>
                      </a:r>
                    </a:p>
                  </a:txBody>
                  <a:tcPr marL="4978" marR="4978" marT="4978"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7</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5</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7</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22</a:t>
                      </a:r>
                    </a:p>
                  </a:txBody>
                  <a:tcPr marL="4978" marR="4978" marT="4978"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6088">
                <a:tc>
                  <a:txBody>
                    <a:bodyPr/>
                    <a:lstStyle/>
                    <a:p>
                      <a:pPr algn="l" fontAlgn="ctr"/>
                      <a:r>
                        <a:rPr lang="es-ES" sz="1050" b="1" i="0" u="none" strike="noStrike" dirty="0">
                          <a:latin typeface="Arial"/>
                        </a:rPr>
                        <a:t> CÁDIZ </a:t>
                      </a:r>
                    </a:p>
                  </a:txBody>
                  <a:tcPr marL="4978" marR="4978" marT="4978"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391</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45</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5</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12</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18</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14</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13</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4</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503</a:t>
                      </a:r>
                    </a:p>
                  </a:txBody>
                  <a:tcPr marL="4978" marR="4978" marT="4978"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6088">
                <a:tc>
                  <a:txBody>
                    <a:bodyPr/>
                    <a:lstStyle/>
                    <a:p>
                      <a:pPr algn="l" fontAlgn="ctr"/>
                      <a:r>
                        <a:rPr lang="es-ES" sz="1050" b="1" i="0" u="none" strike="noStrike" dirty="0">
                          <a:latin typeface="Arial"/>
                        </a:rPr>
                        <a:t> CÓRDOBA </a:t>
                      </a:r>
                    </a:p>
                  </a:txBody>
                  <a:tcPr marL="4978" marR="4978" marT="4978"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326</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282</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2</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11</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4</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2</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1</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4</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1</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5</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638</a:t>
                      </a:r>
                    </a:p>
                  </a:txBody>
                  <a:tcPr marL="4978" marR="4978" marT="4978"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6088">
                <a:tc>
                  <a:txBody>
                    <a:bodyPr/>
                    <a:lstStyle/>
                    <a:p>
                      <a:pPr algn="l" fontAlgn="ctr"/>
                      <a:r>
                        <a:rPr lang="es-ES" sz="1050" b="1" i="0" u="none" strike="noStrike" dirty="0">
                          <a:latin typeface="Arial"/>
                        </a:rPr>
                        <a:t> GRANADA </a:t>
                      </a:r>
                    </a:p>
                  </a:txBody>
                  <a:tcPr marL="4978" marR="4978" marT="4978"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13</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110</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6</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58</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19</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2</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8</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3</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219</a:t>
                      </a:r>
                    </a:p>
                  </a:txBody>
                  <a:tcPr marL="4978" marR="4978" marT="4978"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5142">
                <a:tc>
                  <a:txBody>
                    <a:bodyPr/>
                    <a:lstStyle/>
                    <a:p>
                      <a:pPr algn="l" fontAlgn="ctr"/>
                      <a:r>
                        <a:rPr lang="es-ES" sz="1050" b="1" i="0" u="none" strike="noStrike" dirty="0">
                          <a:latin typeface="Arial"/>
                        </a:rPr>
                        <a:t> HUELVA </a:t>
                      </a:r>
                    </a:p>
                  </a:txBody>
                  <a:tcPr marL="4978" marR="4978" marT="4978"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367</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139</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32</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17</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30</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4</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21</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60</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670</a:t>
                      </a:r>
                    </a:p>
                  </a:txBody>
                  <a:tcPr marL="4978" marR="4978" marT="4978"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6088">
                <a:tc>
                  <a:txBody>
                    <a:bodyPr/>
                    <a:lstStyle/>
                    <a:p>
                      <a:pPr algn="l" fontAlgn="ctr"/>
                      <a:r>
                        <a:rPr lang="es-ES" sz="1050" b="1" i="0" u="none" strike="noStrike" dirty="0">
                          <a:latin typeface="Arial"/>
                        </a:rPr>
                        <a:t> JAÉN </a:t>
                      </a:r>
                    </a:p>
                  </a:txBody>
                  <a:tcPr marL="4978" marR="4978" marT="4978"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54</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200</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129</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16</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2</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2</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5</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411</a:t>
                      </a:r>
                    </a:p>
                  </a:txBody>
                  <a:tcPr marL="4978" marR="4978" marT="4978"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6088">
                <a:tc>
                  <a:txBody>
                    <a:bodyPr/>
                    <a:lstStyle/>
                    <a:p>
                      <a:pPr algn="l" fontAlgn="ctr"/>
                      <a:r>
                        <a:rPr lang="es-ES" sz="1050" b="1" i="0" u="none" strike="noStrike" dirty="0">
                          <a:latin typeface="Arial"/>
                        </a:rPr>
                        <a:t> MÁLAGA </a:t>
                      </a:r>
                    </a:p>
                  </a:txBody>
                  <a:tcPr marL="4978" marR="4978" marT="4978"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38</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47</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10</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4</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2</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2</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8</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2</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113</a:t>
                      </a:r>
                    </a:p>
                  </a:txBody>
                  <a:tcPr marL="4978" marR="4978" marT="4978"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6088">
                <a:tc>
                  <a:txBody>
                    <a:bodyPr/>
                    <a:lstStyle/>
                    <a:p>
                      <a:pPr algn="l" fontAlgn="ctr"/>
                      <a:r>
                        <a:rPr lang="es-ES" sz="1050" b="1" i="0" u="none" strike="noStrike" dirty="0">
                          <a:latin typeface="Arial"/>
                        </a:rPr>
                        <a:t> SEVILLA </a:t>
                      </a:r>
                    </a:p>
                  </a:txBody>
                  <a:tcPr marL="4978" marR="4978" marT="4978"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162</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207</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13</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8</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8</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6</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5</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5</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415</a:t>
                      </a:r>
                    </a:p>
                  </a:txBody>
                  <a:tcPr marL="4978" marR="4978" marT="4978"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6088">
                <a:tc>
                  <a:txBody>
                    <a:bodyPr/>
                    <a:lstStyle/>
                    <a:p>
                      <a:pPr algn="r" fontAlgn="ctr"/>
                      <a:r>
                        <a:rPr lang="es-ES" sz="1000" b="1" i="0" u="none" strike="noStrike" dirty="0">
                          <a:latin typeface="Arial"/>
                        </a:rPr>
                        <a:t> TOTAL ANDALUCÍA </a:t>
                      </a:r>
                    </a:p>
                  </a:txBody>
                  <a:tcPr marL="4978" marR="4978" marT="4978"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00" b="1" i="0" u="none" strike="noStrike" dirty="0">
                          <a:latin typeface="Arial"/>
                        </a:rPr>
                        <a:t>1.351</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00" b="1" i="0" u="none" strike="noStrike" dirty="0">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00" b="1" i="0" u="none" strike="noStrike" dirty="0">
                          <a:latin typeface="Arial"/>
                        </a:rPr>
                        <a:t>1.037</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00" b="1" i="0" u="none" strike="noStrike" dirty="0">
                          <a:latin typeface="Arial"/>
                        </a:rPr>
                        <a:t>15</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00" b="1" i="0" u="none" strike="noStrike" dirty="0">
                          <a:latin typeface="Arial"/>
                        </a:rPr>
                        <a:t>270</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00" b="1" i="0" u="none" strike="noStrike" dirty="0">
                          <a:latin typeface="Arial"/>
                        </a:rPr>
                        <a:t>87</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00" b="1" i="0" u="none" strike="noStrike" dirty="0">
                          <a:latin typeface="Arial"/>
                        </a:rPr>
                        <a:t>58</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00" b="1" i="0" u="none" strike="noStrike" dirty="0">
                          <a:latin typeface="Arial"/>
                        </a:rPr>
                        <a:t>2</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00" b="1" i="0" u="none" strike="noStrike" dirty="0">
                          <a:latin typeface="Arial"/>
                        </a:rPr>
                        <a:t>22</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00" b="1" i="0" u="none" strike="noStrike" dirty="0">
                          <a:latin typeface="Arial"/>
                        </a:rPr>
                        <a:t>64</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00" b="1" i="0" u="none" strike="noStrike" dirty="0">
                          <a:latin typeface="Arial"/>
                        </a:rPr>
                        <a:t>85</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00" b="1" i="0" u="none" strike="noStrike" dirty="0">
                          <a:latin typeface="Arial"/>
                        </a:rPr>
                        <a:t>2.991</a:t>
                      </a:r>
                    </a:p>
                  </a:txBody>
                  <a:tcPr marL="4978" marR="4978" marT="4978"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bl>
          </a:graphicData>
        </a:graphic>
      </p:graphicFrame>
      <p:pic>
        <p:nvPicPr>
          <p:cNvPr id="5" name="4 Imagen"/>
          <p:cNvPicPr/>
          <p:nvPr/>
        </p:nvPicPr>
        <p:blipFill>
          <a:blip r:embed="rId2"/>
          <a:srcRect l="1444" t="4768" r="3080" b="48505"/>
          <a:stretch>
            <a:fillRect/>
          </a:stretch>
        </p:blipFill>
        <p:spPr bwMode="auto">
          <a:xfrm>
            <a:off x="0" y="-142900"/>
            <a:ext cx="9144000" cy="123493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25470"/>
          </a:xfrm>
        </p:spPr>
        <p:txBody>
          <a:bodyPr>
            <a:normAutofit fontScale="90000"/>
          </a:bodyPr>
          <a:lstStyle/>
          <a:p>
            <a:endParaRPr lang="es-ES" dirty="0"/>
          </a:p>
        </p:txBody>
      </p:sp>
      <p:graphicFrame>
        <p:nvGraphicFramePr>
          <p:cNvPr id="4" name="3 Marcador de contenido"/>
          <p:cNvGraphicFramePr>
            <a:graphicFrameLocks noGrp="1"/>
          </p:cNvGraphicFramePr>
          <p:nvPr>
            <p:ph idx="1"/>
          </p:nvPr>
        </p:nvGraphicFramePr>
        <p:xfrm>
          <a:off x="457200" y="1357299"/>
          <a:ext cx="8229601" cy="4929220"/>
        </p:xfrm>
        <a:graphic>
          <a:graphicData uri="http://schemas.openxmlformats.org/drawingml/2006/table">
            <a:tbl>
              <a:tblPr/>
              <a:tblGrid>
                <a:gridCol w="1367300"/>
                <a:gridCol w="558960"/>
                <a:gridCol w="369773"/>
                <a:gridCol w="584757"/>
                <a:gridCol w="481565"/>
                <a:gridCol w="558960"/>
                <a:gridCol w="481565"/>
                <a:gridCol w="610556"/>
                <a:gridCol w="524562"/>
                <a:gridCol w="533161"/>
                <a:gridCol w="765344"/>
                <a:gridCol w="627754"/>
                <a:gridCol w="765344"/>
              </a:tblGrid>
              <a:tr h="565269">
                <a:tc gridSpan="13">
                  <a:txBody>
                    <a:bodyPr/>
                    <a:lstStyle/>
                    <a:p>
                      <a:pPr algn="ctr" fontAlgn="ctr"/>
                      <a:r>
                        <a:rPr lang="es-ES" sz="1200" b="1" i="0" u="none" strike="noStrike" dirty="0">
                          <a:latin typeface="Arial"/>
                        </a:rPr>
                        <a:t> NÚMERO DE CABEZAS DE GANADO/COLMENAS INSCRITAS EN EL SERVICIO DE CERTIFICACIÓN CAAE, S.L.U. Año 2011 </a:t>
                      </a:r>
                    </a:p>
                  </a:txBody>
                  <a:tcPr marL="4953" marR="4953" marT="4953" marB="0" anchor="ctr">
                    <a:lnL>
                      <a:noFill/>
                    </a:lnL>
                    <a:lnR>
                      <a:noFill/>
                    </a:lnR>
                    <a:lnT>
                      <a:noFill/>
                    </a:lnT>
                    <a:lnB>
                      <a:noFill/>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196347">
                <a:tc>
                  <a:txBody>
                    <a:bodyPr/>
                    <a:lstStyle/>
                    <a:p>
                      <a:pPr algn="l" fontAlgn="ctr"/>
                      <a:endParaRPr lang="es-ES" sz="800" b="0" i="0" u="none" strike="noStrike">
                        <a:latin typeface="Arial"/>
                      </a:endParaRPr>
                    </a:p>
                  </a:txBody>
                  <a:tcPr marL="4953" marR="4953" marT="4953"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53" marR="4953" marT="4953"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53" marR="4953" marT="4953"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53" marR="4953" marT="4953"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53" marR="4953" marT="4953"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53" marR="4953" marT="4953"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53" marR="4953" marT="4953"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53" marR="4953" marT="4953"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53" marR="4953" marT="4953"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53" marR="4953" marT="4953"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53" marR="4953" marT="4953"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53" marR="4953" marT="4953"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53" marR="4953" marT="4953" marB="0" anchor="ctr">
                    <a:lnL>
                      <a:noFill/>
                    </a:lnL>
                    <a:lnR>
                      <a:noFill/>
                    </a:lnR>
                    <a:lnT>
                      <a:noFill/>
                    </a:lnT>
                    <a:lnB w="12700" cap="flat" cmpd="sng" algn="ctr">
                      <a:solidFill>
                        <a:srgbClr val="000000"/>
                      </a:solidFill>
                      <a:prstDash val="solid"/>
                      <a:round/>
                      <a:headEnd type="none" w="med" len="med"/>
                      <a:tailEnd type="none" w="med" len="med"/>
                    </a:lnB>
                  </a:tcPr>
                </a:tc>
              </a:tr>
              <a:tr h="519189">
                <a:tc>
                  <a:txBody>
                    <a:bodyPr/>
                    <a:lstStyle/>
                    <a:p>
                      <a:pPr algn="ctr" fontAlgn="ctr"/>
                      <a:r>
                        <a:rPr lang="es-ES" sz="1000" b="1" i="0" u="none" strike="noStrike" dirty="0">
                          <a:latin typeface="Comic Sans MS"/>
                        </a:rPr>
                        <a:t> PROVINCIA / </a:t>
                      </a:r>
                    </a:p>
                  </a:txBody>
                  <a:tcPr marL="4953" marR="4953" marT="4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92D050"/>
                    </a:solidFill>
                  </a:tcPr>
                </a:tc>
                <a:tc gridSpan="2">
                  <a:txBody>
                    <a:bodyPr/>
                    <a:lstStyle/>
                    <a:p>
                      <a:pPr algn="ctr" fontAlgn="ctr"/>
                      <a:r>
                        <a:rPr lang="es-ES" sz="900" b="1" i="0" u="none" strike="noStrike" dirty="0">
                          <a:latin typeface="Arial"/>
                        </a:rPr>
                        <a:t> VACUNO </a:t>
                      </a:r>
                    </a:p>
                  </a:txBody>
                  <a:tcPr marL="4953" marR="4953" marT="4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s-ES"/>
                    </a:p>
                  </a:txBody>
                  <a:tcPr/>
                </a:tc>
                <a:tc gridSpan="2">
                  <a:txBody>
                    <a:bodyPr/>
                    <a:lstStyle/>
                    <a:p>
                      <a:pPr algn="ctr" fontAlgn="ctr"/>
                      <a:r>
                        <a:rPr lang="es-ES" sz="900" b="1" i="0" u="none" strike="noStrike" dirty="0">
                          <a:latin typeface="Arial"/>
                        </a:rPr>
                        <a:t> OVINO </a:t>
                      </a:r>
                    </a:p>
                  </a:txBody>
                  <a:tcPr marL="4953" marR="4953" marT="4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s-ES"/>
                    </a:p>
                  </a:txBody>
                  <a:tcPr/>
                </a:tc>
                <a:tc gridSpan="2">
                  <a:txBody>
                    <a:bodyPr/>
                    <a:lstStyle/>
                    <a:p>
                      <a:pPr algn="ctr" fontAlgn="ctr"/>
                      <a:r>
                        <a:rPr lang="es-ES" sz="900" b="1" i="0" u="none" strike="noStrike" dirty="0">
                          <a:latin typeface="Arial"/>
                        </a:rPr>
                        <a:t> CAPRINO </a:t>
                      </a:r>
                    </a:p>
                  </a:txBody>
                  <a:tcPr marL="4953" marR="4953" marT="4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s-ES"/>
                    </a:p>
                  </a:txBody>
                  <a:tcPr/>
                </a:tc>
                <a:tc rowSpan="2">
                  <a:txBody>
                    <a:bodyPr/>
                    <a:lstStyle/>
                    <a:p>
                      <a:pPr algn="ctr" fontAlgn="ctr"/>
                      <a:r>
                        <a:rPr lang="es-ES" sz="900" b="1" i="0" u="none" strike="noStrike" dirty="0">
                          <a:latin typeface="Arial"/>
                        </a:rPr>
                        <a:t> PORCINO </a:t>
                      </a:r>
                    </a:p>
                  </a:txBody>
                  <a:tcPr marL="4953" marR="4953" marT="4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gridSpan="2">
                  <a:txBody>
                    <a:bodyPr/>
                    <a:lstStyle/>
                    <a:p>
                      <a:pPr algn="ctr" fontAlgn="ctr"/>
                      <a:r>
                        <a:rPr lang="es-ES" sz="900" b="1" i="0" u="none" strike="noStrike" dirty="0">
                          <a:latin typeface="Arial"/>
                        </a:rPr>
                        <a:t> AVICULTURA </a:t>
                      </a:r>
                    </a:p>
                  </a:txBody>
                  <a:tcPr marL="4953" marR="4953" marT="4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s-ES"/>
                    </a:p>
                  </a:txBody>
                  <a:tcPr/>
                </a:tc>
                <a:tc rowSpan="2">
                  <a:txBody>
                    <a:bodyPr/>
                    <a:lstStyle/>
                    <a:p>
                      <a:pPr algn="ctr" fontAlgn="ctr"/>
                      <a:r>
                        <a:rPr lang="es-ES" sz="900" b="1" i="0" u="none" strike="noStrike" dirty="0">
                          <a:latin typeface="Arial"/>
                        </a:rPr>
                        <a:t> APICULTURA </a:t>
                      </a:r>
                    </a:p>
                  </a:txBody>
                  <a:tcPr marL="4953" marR="4953" marT="4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2">
                  <a:txBody>
                    <a:bodyPr/>
                    <a:lstStyle/>
                    <a:p>
                      <a:pPr algn="ctr" fontAlgn="ctr"/>
                      <a:r>
                        <a:rPr lang="es-ES" sz="900" b="1" i="0" u="none" strike="noStrike" dirty="0">
                          <a:latin typeface="Arial"/>
                        </a:rPr>
                        <a:t> OTROS </a:t>
                      </a:r>
                    </a:p>
                  </a:txBody>
                  <a:tcPr marL="4953" marR="4953" marT="4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2">
                  <a:txBody>
                    <a:bodyPr/>
                    <a:lstStyle/>
                    <a:p>
                      <a:pPr algn="ctr" fontAlgn="ctr"/>
                      <a:r>
                        <a:rPr lang="es-ES" sz="900" b="1" i="0" u="none" strike="noStrike" dirty="0">
                          <a:latin typeface="Arial"/>
                        </a:rPr>
                        <a:t> TOTAL </a:t>
                      </a:r>
                    </a:p>
                  </a:txBody>
                  <a:tcPr marL="4953" marR="4953" marT="4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509749">
                <a:tc>
                  <a:txBody>
                    <a:bodyPr/>
                    <a:lstStyle/>
                    <a:p>
                      <a:pPr algn="ctr" fontAlgn="ctr"/>
                      <a:r>
                        <a:rPr lang="es-ES" sz="1000" b="1" i="0" u="none" strike="noStrike" dirty="0">
                          <a:latin typeface="Comic Sans MS"/>
                        </a:rPr>
                        <a:t> COMUNIDAD AUTÓNOMA </a:t>
                      </a:r>
                    </a:p>
                  </a:txBody>
                  <a:tcPr marL="4953" marR="4953" marT="4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900" b="1" i="0" u="none" strike="noStrike" dirty="0">
                          <a:latin typeface="Helv"/>
                        </a:rPr>
                        <a:t> Carne </a:t>
                      </a:r>
                    </a:p>
                  </a:txBody>
                  <a:tcPr marL="4953" marR="4953" marT="4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900" b="1" i="0" u="none" strike="noStrike" dirty="0" smtClean="0">
                          <a:latin typeface="Helv"/>
                        </a:rPr>
                        <a:t>Leche </a:t>
                      </a:r>
                      <a:endParaRPr lang="es-ES" sz="900" b="1" i="0" u="none" strike="noStrike" dirty="0">
                        <a:latin typeface="Helv"/>
                      </a:endParaRPr>
                    </a:p>
                  </a:txBody>
                  <a:tcPr marL="4953" marR="4953" marT="4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900" b="1" i="0" u="none" strike="noStrike" dirty="0">
                          <a:latin typeface="Helv"/>
                        </a:rPr>
                        <a:t> Carne </a:t>
                      </a:r>
                    </a:p>
                  </a:txBody>
                  <a:tcPr marL="4953" marR="4953" marT="4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900" b="1" i="0" u="none" strike="noStrike" dirty="0">
                          <a:latin typeface="Helv"/>
                        </a:rPr>
                        <a:t> Leche </a:t>
                      </a:r>
                    </a:p>
                  </a:txBody>
                  <a:tcPr marL="4953" marR="4953" marT="4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900" b="1" i="0" u="none" strike="noStrike" dirty="0">
                          <a:latin typeface="Helv"/>
                        </a:rPr>
                        <a:t> Carne </a:t>
                      </a:r>
                    </a:p>
                  </a:txBody>
                  <a:tcPr marL="4953" marR="4953" marT="4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900" b="1" i="0" u="none" strike="noStrike" dirty="0">
                          <a:latin typeface="Helv"/>
                        </a:rPr>
                        <a:t> Leche </a:t>
                      </a:r>
                    </a:p>
                  </a:txBody>
                  <a:tcPr marL="4953" marR="4953" marT="4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s-ES"/>
                    </a:p>
                  </a:txBody>
                  <a:tcPr/>
                </a:tc>
                <a:tc>
                  <a:txBody>
                    <a:bodyPr/>
                    <a:lstStyle/>
                    <a:p>
                      <a:pPr algn="ctr" fontAlgn="ctr"/>
                      <a:r>
                        <a:rPr lang="es-ES" sz="900" b="1" i="0" u="none" strike="noStrike" dirty="0">
                          <a:latin typeface="Helv"/>
                        </a:rPr>
                        <a:t> Carne </a:t>
                      </a:r>
                    </a:p>
                  </a:txBody>
                  <a:tcPr marL="4953" marR="4953" marT="4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900" b="1" i="0" u="none" strike="noStrike" dirty="0">
                          <a:latin typeface="Helv"/>
                        </a:rPr>
                        <a:t> Huevos </a:t>
                      </a:r>
                    </a:p>
                  </a:txBody>
                  <a:tcPr marL="4953" marR="4953" marT="495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s-ES"/>
                    </a:p>
                  </a:txBody>
                  <a:tcPr/>
                </a:tc>
                <a:tc vMerge="1">
                  <a:txBody>
                    <a:bodyPr/>
                    <a:lstStyle/>
                    <a:p>
                      <a:endParaRPr lang="es-ES"/>
                    </a:p>
                  </a:txBody>
                  <a:tcPr/>
                </a:tc>
                <a:tc vMerge="1">
                  <a:txBody>
                    <a:bodyPr/>
                    <a:lstStyle/>
                    <a:p>
                      <a:endParaRPr lang="es-ES"/>
                    </a:p>
                  </a:txBody>
                  <a:tcPr/>
                </a:tc>
              </a:tr>
              <a:tr h="193458">
                <a:tc>
                  <a:txBody>
                    <a:bodyPr/>
                    <a:lstStyle/>
                    <a:p>
                      <a:pPr algn="l" fontAlgn="ctr"/>
                      <a:endParaRPr lang="es-ES" sz="800" b="0" i="0" u="none" strike="noStrike">
                        <a:latin typeface="Arial"/>
                      </a:endParaRPr>
                    </a:p>
                  </a:txBody>
                  <a:tcPr marL="4953" marR="4953" marT="4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53" marR="4953" marT="4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53" marR="4953" marT="4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53" marR="4953" marT="4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53" marR="4953" marT="4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53" marR="4953" marT="4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53" marR="4953" marT="4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53" marR="4953" marT="4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53" marR="4953" marT="4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53" marR="4953" marT="4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53" marR="4953" marT="4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53" marR="4953" marT="4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53" marR="4953" marT="495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0868">
                <a:tc>
                  <a:txBody>
                    <a:bodyPr/>
                    <a:lstStyle/>
                    <a:p>
                      <a:pPr algn="l" fontAlgn="ctr"/>
                      <a:r>
                        <a:rPr lang="es-ES" sz="1200" b="0" i="0" u="none" strike="noStrike" dirty="0">
                          <a:latin typeface="Arial"/>
                        </a:rPr>
                        <a:t> ALBACETE </a:t>
                      </a:r>
                    </a:p>
                  </a:txBody>
                  <a:tcPr marL="4953" marR="4953" marT="4953"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dirty="0">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dirty="0">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dirty="0">
                          <a:latin typeface="Arial"/>
                        </a:rPr>
                        <a:t>4.719</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dirty="0">
                          <a:latin typeface="Arial"/>
                        </a:rPr>
                        <a:t>1.227</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dirty="0">
                          <a:latin typeface="Arial"/>
                        </a:rPr>
                        <a:t>2.239</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dirty="0">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dirty="0">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dirty="0">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dirty="0">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dirty="0">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dirty="0">
                          <a:latin typeface="Arial"/>
                        </a:rPr>
                        <a:t>12</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1" i="0" u="none" strike="noStrike" dirty="0">
                          <a:latin typeface="Arial"/>
                        </a:rPr>
                        <a:t>8.197</a:t>
                      </a:r>
                    </a:p>
                  </a:txBody>
                  <a:tcPr marL="4953" marR="4953" marT="4953"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0868">
                <a:tc>
                  <a:txBody>
                    <a:bodyPr/>
                    <a:lstStyle/>
                    <a:p>
                      <a:pPr algn="l" fontAlgn="ctr"/>
                      <a:r>
                        <a:rPr lang="es-ES" sz="1200" b="0" i="0" u="none" strike="noStrike" dirty="0">
                          <a:latin typeface="Arial"/>
                        </a:rPr>
                        <a:t> CIUDAD REAL </a:t>
                      </a:r>
                    </a:p>
                  </a:txBody>
                  <a:tcPr marL="4953" marR="4953" marT="4953"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1.294</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9.279</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2.538</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5</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dirty="0">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dirty="0">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dirty="0">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dirty="0">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dirty="0">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1" i="0" u="none" strike="noStrike" dirty="0">
                          <a:latin typeface="Arial"/>
                        </a:rPr>
                        <a:t>13.116</a:t>
                      </a:r>
                    </a:p>
                  </a:txBody>
                  <a:tcPr marL="4953" marR="4953" marT="4953"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0868">
                <a:tc>
                  <a:txBody>
                    <a:bodyPr/>
                    <a:lstStyle/>
                    <a:p>
                      <a:pPr algn="l" fontAlgn="ctr"/>
                      <a:r>
                        <a:rPr lang="es-ES" sz="1200" b="0" i="0" u="none" strike="noStrike" dirty="0">
                          <a:latin typeface="Arial"/>
                        </a:rPr>
                        <a:t> CUENCA </a:t>
                      </a:r>
                    </a:p>
                  </a:txBody>
                  <a:tcPr marL="4953" marR="4953" marT="4953"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726</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1" i="0" u="none" strike="noStrike" dirty="0">
                          <a:latin typeface="Arial"/>
                        </a:rPr>
                        <a:t>726</a:t>
                      </a:r>
                    </a:p>
                  </a:txBody>
                  <a:tcPr marL="4953" marR="4953" marT="4953"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0868">
                <a:tc>
                  <a:txBody>
                    <a:bodyPr/>
                    <a:lstStyle/>
                    <a:p>
                      <a:pPr algn="l" fontAlgn="ctr"/>
                      <a:r>
                        <a:rPr lang="es-ES" sz="1200" b="0" i="0" u="none" strike="noStrike" dirty="0">
                          <a:latin typeface="Arial"/>
                        </a:rPr>
                        <a:t> GUADALAJARA </a:t>
                      </a:r>
                    </a:p>
                  </a:txBody>
                  <a:tcPr marL="4953" marR="4953" marT="4953"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612</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58</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550</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200" b="1" i="0" u="none" strike="noStrike" dirty="0">
                          <a:latin typeface="Arial"/>
                        </a:rPr>
                        <a:t>1.220</a:t>
                      </a:r>
                    </a:p>
                  </a:txBody>
                  <a:tcPr marL="4953" marR="4953" marT="4953"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0868">
                <a:tc>
                  <a:txBody>
                    <a:bodyPr/>
                    <a:lstStyle/>
                    <a:p>
                      <a:pPr algn="l" fontAlgn="ctr"/>
                      <a:r>
                        <a:rPr lang="es-ES" sz="1200" b="0" i="0" u="none" strike="noStrike" dirty="0">
                          <a:latin typeface="Arial"/>
                        </a:rPr>
                        <a:t> TOLEDO </a:t>
                      </a:r>
                    </a:p>
                  </a:txBody>
                  <a:tcPr marL="4953" marR="4953" marT="4953"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268</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3.274</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13</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1" i="0" u="none" strike="noStrike" dirty="0">
                          <a:latin typeface="Arial"/>
                        </a:rPr>
                        <a:t>3.555</a:t>
                      </a:r>
                    </a:p>
                  </a:txBody>
                  <a:tcPr marL="4953" marR="4953" marT="4953"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0868">
                <a:tc>
                  <a:txBody>
                    <a:bodyPr/>
                    <a:lstStyle/>
                    <a:p>
                      <a:pPr algn="l" fontAlgn="ctr"/>
                      <a:r>
                        <a:rPr lang="es-ES" sz="1200" b="1" i="0" u="none" strike="noStrike" dirty="0">
                          <a:latin typeface="Arial"/>
                        </a:rPr>
                        <a:t> TOTAL CLM </a:t>
                      </a:r>
                    </a:p>
                  </a:txBody>
                  <a:tcPr marL="4953" marR="4953" marT="4953"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200" b="1" i="0" u="none" strike="noStrike" dirty="0">
                          <a:latin typeface="Arial"/>
                        </a:rPr>
                        <a:t>1.562</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200" b="1" i="0" u="none" strike="noStrike" dirty="0">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200" b="1" i="0" u="none" strike="noStrike" dirty="0">
                          <a:latin typeface="Arial"/>
                        </a:rPr>
                        <a:t>18.610</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200" b="1" i="0" u="none" strike="noStrike" dirty="0">
                          <a:latin typeface="Arial"/>
                        </a:rPr>
                        <a:t>3.765</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200" b="1" i="0" u="none" strike="noStrike" dirty="0">
                          <a:latin typeface="Arial"/>
                        </a:rPr>
                        <a:t>2.315</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200" b="1" i="0" u="none" strike="noStrike" dirty="0">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200" b="1" i="0" u="none" strike="noStrike" dirty="0">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200" b="1" i="0" u="none" strike="noStrike" dirty="0">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200" b="1" i="0" u="none" strike="noStrike" dirty="0">
                          <a:latin typeface="Arial"/>
                        </a:rPr>
                        <a:t> </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200" b="1" i="0" u="none" strike="noStrike" dirty="0">
                          <a:latin typeface="Arial"/>
                        </a:rPr>
                        <a:t>550</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200" b="1" i="0" u="none" strike="noStrike" dirty="0">
                          <a:latin typeface="Arial"/>
                        </a:rPr>
                        <a:t>12</a:t>
                      </a:r>
                    </a:p>
                  </a:txBody>
                  <a:tcPr marL="4953" marR="4953" marT="4953"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200" b="1" i="0" u="none" strike="noStrike" dirty="0">
                          <a:latin typeface="Arial"/>
                        </a:rPr>
                        <a:t>26.814</a:t>
                      </a:r>
                    </a:p>
                  </a:txBody>
                  <a:tcPr marL="4953" marR="4953" marT="4953"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bl>
          </a:graphicData>
        </a:graphic>
      </p:graphicFrame>
      <p:pic>
        <p:nvPicPr>
          <p:cNvPr id="5" name="4 Imagen"/>
          <p:cNvPicPr/>
          <p:nvPr/>
        </p:nvPicPr>
        <p:blipFill>
          <a:blip r:embed="rId2"/>
          <a:srcRect l="1444" t="4768" r="3080" b="48505"/>
          <a:stretch>
            <a:fillRect/>
          </a:stretch>
        </p:blipFill>
        <p:spPr bwMode="auto">
          <a:xfrm>
            <a:off x="0" y="-142900"/>
            <a:ext cx="9144000" cy="123493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54032"/>
          </a:xfrm>
        </p:spPr>
        <p:txBody>
          <a:bodyPr>
            <a:normAutofit fontScale="90000"/>
          </a:bodyPr>
          <a:lstStyle/>
          <a:p>
            <a:endParaRPr lang="es-ES" dirty="0"/>
          </a:p>
        </p:txBody>
      </p:sp>
      <p:graphicFrame>
        <p:nvGraphicFramePr>
          <p:cNvPr id="4" name="3 Marcador de contenido"/>
          <p:cNvGraphicFramePr>
            <a:graphicFrameLocks noGrp="1"/>
          </p:cNvGraphicFramePr>
          <p:nvPr>
            <p:ph idx="1"/>
          </p:nvPr>
        </p:nvGraphicFramePr>
        <p:xfrm>
          <a:off x="357156" y="1500169"/>
          <a:ext cx="8429688" cy="4643474"/>
        </p:xfrm>
        <a:graphic>
          <a:graphicData uri="http://schemas.openxmlformats.org/drawingml/2006/table">
            <a:tbl>
              <a:tblPr/>
              <a:tblGrid>
                <a:gridCol w="1407900"/>
                <a:gridCol w="575557"/>
                <a:gridCol w="380753"/>
                <a:gridCol w="602121"/>
                <a:gridCol w="495864"/>
                <a:gridCol w="575557"/>
                <a:gridCol w="495864"/>
                <a:gridCol w="628684"/>
                <a:gridCol w="540136"/>
                <a:gridCol w="548991"/>
                <a:gridCol w="788070"/>
                <a:gridCol w="602121"/>
                <a:gridCol w="788070"/>
              </a:tblGrid>
              <a:tr h="530266">
                <a:tc gridSpan="13">
                  <a:txBody>
                    <a:bodyPr/>
                    <a:lstStyle/>
                    <a:p>
                      <a:pPr algn="ctr" fontAlgn="ctr"/>
                      <a:r>
                        <a:rPr lang="es-ES" sz="1200" b="1" i="0" u="none" strike="noStrike" dirty="0">
                          <a:latin typeface="Arial"/>
                        </a:rPr>
                        <a:t> NÚMERO DE EXPLOTACIONES GANADERAS INSCRITAS EN EL SERVICIO DE CERTIFICACIÓN CAAE, S.L.U</a:t>
                      </a:r>
                      <a:r>
                        <a:rPr lang="es-ES" sz="1200" b="1" i="0" u="none" strike="noStrike" dirty="0" smtClean="0">
                          <a:latin typeface="Arial"/>
                        </a:rPr>
                        <a:t>.  </a:t>
                      </a:r>
                    </a:p>
                    <a:p>
                      <a:pPr algn="ctr" fontAlgn="ctr"/>
                      <a:r>
                        <a:rPr lang="es-ES" sz="1200" b="1" i="0" u="none" strike="noStrike" dirty="0" smtClean="0">
                          <a:latin typeface="Arial"/>
                        </a:rPr>
                        <a:t> </a:t>
                      </a:r>
                      <a:r>
                        <a:rPr lang="es-ES" sz="1200" b="1" i="0" u="none" strike="noStrike" dirty="0">
                          <a:latin typeface="Arial"/>
                        </a:rPr>
                        <a:t>Año 2011 </a:t>
                      </a:r>
                    </a:p>
                  </a:txBody>
                  <a:tcPr marL="4978" marR="4978" marT="4978" marB="0" anchor="ctr">
                    <a:lnL>
                      <a:noFill/>
                    </a:lnL>
                    <a:lnR>
                      <a:noFill/>
                    </a:lnR>
                    <a:lnT>
                      <a:noFill/>
                    </a:lnT>
                    <a:lnB>
                      <a:noFill/>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185106">
                <a:tc>
                  <a:txBody>
                    <a:bodyPr/>
                    <a:lstStyle/>
                    <a:p>
                      <a:pPr algn="l" fontAlgn="ctr"/>
                      <a:endParaRPr lang="es-ES" sz="800" b="0" i="0" u="none" strike="noStrike">
                        <a:latin typeface="Arial"/>
                      </a:endParaRPr>
                    </a:p>
                  </a:txBody>
                  <a:tcPr marL="4978" marR="4978" marT="497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a:noFill/>
                    </a:lnT>
                    <a:lnB w="12700" cap="flat" cmpd="sng" algn="ctr">
                      <a:solidFill>
                        <a:srgbClr val="000000"/>
                      </a:solidFill>
                      <a:prstDash val="solid"/>
                      <a:round/>
                      <a:headEnd type="none" w="med" len="med"/>
                      <a:tailEnd type="none" w="med" len="med"/>
                    </a:lnB>
                  </a:tcPr>
                </a:tc>
              </a:tr>
              <a:tr h="489460">
                <a:tc>
                  <a:txBody>
                    <a:bodyPr/>
                    <a:lstStyle/>
                    <a:p>
                      <a:pPr algn="ctr" fontAlgn="ctr"/>
                      <a:r>
                        <a:rPr lang="es-ES" sz="1000" b="1" i="0" u="none" strike="noStrike" dirty="0">
                          <a:latin typeface="Comic Sans MS"/>
                        </a:rPr>
                        <a:t> PROVINCIA /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92D050"/>
                    </a:solidFill>
                  </a:tcPr>
                </a:tc>
                <a:tc gridSpan="2">
                  <a:txBody>
                    <a:bodyPr/>
                    <a:lstStyle/>
                    <a:p>
                      <a:pPr algn="ctr" fontAlgn="ctr"/>
                      <a:r>
                        <a:rPr lang="es-ES" sz="800" b="1" i="0" u="none" strike="noStrike">
                          <a:latin typeface="Arial"/>
                        </a:rPr>
                        <a:t> VACUNO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s-ES"/>
                    </a:p>
                  </a:txBody>
                  <a:tcPr/>
                </a:tc>
                <a:tc gridSpan="2">
                  <a:txBody>
                    <a:bodyPr/>
                    <a:lstStyle/>
                    <a:p>
                      <a:pPr algn="ctr" fontAlgn="ctr"/>
                      <a:r>
                        <a:rPr lang="es-ES" sz="800" b="1" i="0" u="none" strike="noStrike">
                          <a:latin typeface="Arial"/>
                        </a:rPr>
                        <a:t> OVINO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s-ES"/>
                    </a:p>
                  </a:txBody>
                  <a:tcPr/>
                </a:tc>
                <a:tc gridSpan="2">
                  <a:txBody>
                    <a:bodyPr/>
                    <a:lstStyle/>
                    <a:p>
                      <a:pPr algn="ctr" fontAlgn="ctr"/>
                      <a:r>
                        <a:rPr lang="es-ES" sz="800" b="1" i="0" u="none" strike="noStrike">
                          <a:latin typeface="Arial"/>
                        </a:rPr>
                        <a:t> CAPRINO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s-ES"/>
                    </a:p>
                  </a:txBody>
                  <a:tcPr/>
                </a:tc>
                <a:tc rowSpan="2">
                  <a:txBody>
                    <a:bodyPr/>
                    <a:lstStyle/>
                    <a:p>
                      <a:pPr algn="ctr" fontAlgn="ctr"/>
                      <a:r>
                        <a:rPr lang="es-ES" sz="800" b="1" i="0" u="none" strike="noStrike">
                          <a:latin typeface="Arial"/>
                        </a:rPr>
                        <a:t> PORCINO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gridSpan="2">
                  <a:txBody>
                    <a:bodyPr/>
                    <a:lstStyle/>
                    <a:p>
                      <a:pPr algn="ctr" fontAlgn="ctr"/>
                      <a:r>
                        <a:rPr lang="es-ES" sz="800" b="1" i="0" u="none" strike="noStrike">
                          <a:latin typeface="Arial"/>
                        </a:rPr>
                        <a:t> AVICULTURA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s-ES"/>
                    </a:p>
                  </a:txBody>
                  <a:tcPr/>
                </a:tc>
                <a:tc rowSpan="2">
                  <a:txBody>
                    <a:bodyPr/>
                    <a:lstStyle/>
                    <a:p>
                      <a:pPr algn="ctr" fontAlgn="ctr"/>
                      <a:r>
                        <a:rPr lang="es-ES" sz="800" b="1" i="0" u="none" strike="noStrike" dirty="0">
                          <a:latin typeface="Arial"/>
                        </a:rPr>
                        <a:t> APICULTURA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2">
                  <a:txBody>
                    <a:bodyPr/>
                    <a:lstStyle/>
                    <a:p>
                      <a:pPr algn="ctr" fontAlgn="ctr"/>
                      <a:r>
                        <a:rPr lang="es-ES" sz="800" b="1" i="0" u="none" strike="noStrike">
                          <a:latin typeface="Arial"/>
                        </a:rPr>
                        <a:t> OTROS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2">
                  <a:txBody>
                    <a:bodyPr/>
                    <a:lstStyle/>
                    <a:p>
                      <a:pPr algn="ctr" fontAlgn="ctr"/>
                      <a:r>
                        <a:rPr lang="es-ES" sz="800" b="1" i="0" u="none" strike="noStrike">
                          <a:latin typeface="Arial"/>
                        </a:rPr>
                        <a:t> TOTAL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480562">
                <a:tc>
                  <a:txBody>
                    <a:bodyPr/>
                    <a:lstStyle/>
                    <a:p>
                      <a:pPr algn="ctr" fontAlgn="ctr"/>
                      <a:r>
                        <a:rPr lang="es-ES" sz="1000" b="1" i="0" u="none" strike="noStrike" dirty="0">
                          <a:latin typeface="Comic Sans MS"/>
                        </a:rPr>
                        <a:t> COMUNIDAD AUTÓNOMA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800" b="1" i="0" u="none" strike="noStrike" dirty="0">
                          <a:latin typeface="Helv"/>
                        </a:rPr>
                        <a:t> Carne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800" b="1" i="0" u="none" strike="noStrike" dirty="0">
                          <a:latin typeface="Helv"/>
                        </a:rPr>
                        <a:t> Leche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800" b="1" i="0" u="none" strike="noStrike" dirty="0">
                          <a:latin typeface="Helv"/>
                        </a:rPr>
                        <a:t> Carne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800" b="1" i="0" u="none" strike="noStrike" dirty="0">
                          <a:latin typeface="Helv"/>
                        </a:rPr>
                        <a:t> Leche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800" b="1" i="0" u="none" strike="noStrike" dirty="0">
                          <a:latin typeface="Helv"/>
                        </a:rPr>
                        <a:t> Carne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800" b="1" i="0" u="none" strike="noStrike" dirty="0">
                          <a:latin typeface="Helv"/>
                        </a:rPr>
                        <a:t> Leche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s-ES"/>
                    </a:p>
                  </a:txBody>
                  <a:tcPr/>
                </a:tc>
                <a:tc>
                  <a:txBody>
                    <a:bodyPr/>
                    <a:lstStyle/>
                    <a:p>
                      <a:pPr algn="ctr" fontAlgn="ctr"/>
                      <a:r>
                        <a:rPr lang="es-ES" sz="800" b="1" i="0" u="none" strike="noStrike" dirty="0">
                          <a:latin typeface="Helv"/>
                        </a:rPr>
                        <a:t> Carne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800" b="1" i="0" u="none" strike="noStrike" dirty="0">
                          <a:latin typeface="Helv"/>
                        </a:rPr>
                        <a:t> Huevos </a:t>
                      </a:r>
                    </a:p>
                  </a:txBody>
                  <a:tcPr marL="4978" marR="4978" marT="49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s-ES"/>
                    </a:p>
                  </a:txBody>
                  <a:tcPr/>
                </a:tc>
                <a:tc vMerge="1">
                  <a:txBody>
                    <a:bodyPr/>
                    <a:lstStyle/>
                    <a:p>
                      <a:endParaRPr lang="es-ES"/>
                    </a:p>
                  </a:txBody>
                  <a:tcPr/>
                </a:tc>
                <a:tc vMerge="1">
                  <a:txBody>
                    <a:bodyPr/>
                    <a:lstStyle/>
                    <a:p>
                      <a:endParaRPr lang="es-ES"/>
                    </a:p>
                  </a:txBody>
                  <a:tcPr/>
                </a:tc>
              </a:tr>
              <a:tr h="181502">
                <a:tc>
                  <a:txBody>
                    <a:bodyPr/>
                    <a:lstStyle/>
                    <a:p>
                      <a:pPr algn="l" fontAlgn="ctr"/>
                      <a:endParaRPr lang="es-ES" sz="800" b="0" i="0" u="none" strike="noStrike">
                        <a:latin typeface="Arial"/>
                      </a:endParaRPr>
                    </a:p>
                  </a:txBody>
                  <a:tcPr marL="4978" marR="4978" marT="497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a:latin typeface="Arial"/>
                      </a:endParaRPr>
                    </a:p>
                  </a:txBody>
                  <a:tcPr marL="4978" marR="4978" marT="497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dirty="0">
                        <a:latin typeface="Arial"/>
                      </a:endParaRPr>
                    </a:p>
                  </a:txBody>
                  <a:tcPr marL="4978" marR="4978" marT="497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dirty="0">
                        <a:latin typeface="Arial"/>
                      </a:endParaRPr>
                    </a:p>
                  </a:txBody>
                  <a:tcPr marL="4978" marR="4978" marT="497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dirty="0">
                        <a:latin typeface="Arial"/>
                      </a:endParaRPr>
                    </a:p>
                  </a:txBody>
                  <a:tcPr marL="4978" marR="4978" marT="497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dirty="0">
                        <a:latin typeface="Arial"/>
                      </a:endParaRPr>
                    </a:p>
                  </a:txBody>
                  <a:tcPr marL="4978" marR="4978" marT="497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es-ES" sz="800" b="0" i="0" u="none" strike="noStrike" dirty="0">
                        <a:latin typeface="Arial"/>
                      </a:endParaRPr>
                    </a:p>
                  </a:txBody>
                  <a:tcPr marL="4978" marR="4978" marT="497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2763">
                <a:tc>
                  <a:txBody>
                    <a:bodyPr/>
                    <a:lstStyle/>
                    <a:p>
                      <a:pPr algn="l" fontAlgn="ctr"/>
                      <a:r>
                        <a:rPr lang="es-ES" sz="900" b="1" i="0" u="none" strike="noStrike">
                          <a:latin typeface="Arial"/>
                        </a:rPr>
                        <a:t> ALBACETE </a:t>
                      </a:r>
                    </a:p>
                  </a:txBody>
                  <a:tcPr marL="4978" marR="4978" marT="4978"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11</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1</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14</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27</a:t>
                      </a:r>
                    </a:p>
                  </a:txBody>
                  <a:tcPr marL="4978" marR="4978" marT="4978"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r h="462763">
                <a:tc>
                  <a:txBody>
                    <a:bodyPr/>
                    <a:lstStyle/>
                    <a:p>
                      <a:pPr algn="l" fontAlgn="ctr"/>
                      <a:r>
                        <a:rPr lang="es-ES" sz="900" b="1" i="0" u="none" strike="noStrike">
                          <a:latin typeface="Arial"/>
                        </a:rPr>
                        <a:t> CIUDAD REAL </a:t>
                      </a:r>
                    </a:p>
                  </a:txBody>
                  <a:tcPr marL="4978" marR="4978" marT="4978"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14</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16</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2</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33</a:t>
                      </a:r>
                    </a:p>
                  </a:txBody>
                  <a:tcPr marL="4978" marR="4978" marT="4978"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r h="462763">
                <a:tc>
                  <a:txBody>
                    <a:bodyPr/>
                    <a:lstStyle/>
                    <a:p>
                      <a:pPr algn="l" fontAlgn="ctr"/>
                      <a:r>
                        <a:rPr lang="es-ES" sz="900" b="1" i="0" u="none" strike="noStrike">
                          <a:latin typeface="Arial"/>
                        </a:rPr>
                        <a:t> CUENCA </a:t>
                      </a:r>
                    </a:p>
                  </a:txBody>
                  <a:tcPr marL="4978" marR="4978" marT="4978"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1</a:t>
                      </a:r>
                    </a:p>
                  </a:txBody>
                  <a:tcPr marL="4978" marR="4978" marT="4978"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r h="462763">
                <a:tc>
                  <a:txBody>
                    <a:bodyPr/>
                    <a:lstStyle/>
                    <a:p>
                      <a:pPr algn="l" fontAlgn="ctr"/>
                      <a:r>
                        <a:rPr lang="es-ES" sz="900" b="1" i="0" u="none" strike="noStrike">
                          <a:latin typeface="Arial"/>
                        </a:rPr>
                        <a:t> GUADALAJARA </a:t>
                      </a:r>
                    </a:p>
                  </a:txBody>
                  <a:tcPr marL="4978" marR="4978" marT="4978"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3</a:t>
                      </a:r>
                    </a:p>
                  </a:txBody>
                  <a:tcPr marL="4978" marR="4978" marT="4978"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r h="462763">
                <a:tc>
                  <a:txBody>
                    <a:bodyPr/>
                    <a:lstStyle/>
                    <a:p>
                      <a:pPr algn="l" fontAlgn="ctr"/>
                      <a:r>
                        <a:rPr lang="es-ES" sz="900" b="1" i="0" u="none" strike="noStrike">
                          <a:latin typeface="Arial"/>
                        </a:rPr>
                        <a:t> TOLEDO </a:t>
                      </a:r>
                    </a:p>
                  </a:txBody>
                  <a:tcPr marL="4978" marR="4978" marT="4978"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3</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4</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1</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00" b="1" i="0" u="none" strike="noStrike" dirty="0">
                          <a:latin typeface="Arial"/>
                        </a:rPr>
                        <a:t>8</a:t>
                      </a:r>
                    </a:p>
                  </a:txBody>
                  <a:tcPr marL="4978" marR="4978" marT="4978"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2763">
                <a:tc>
                  <a:txBody>
                    <a:bodyPr/>
                    <a:lstStyle/>
                    <a:p>
                      <a:pPr algn="r" fontAlgn="ctr"/>
                      <a:r>
                        <a:rPr lang="es-ES" sz="1000" b="1" i="0" u="none" strike="noStrike" dirty="0">
                          <a:latin typeface="Arial"/>
                        </a:rPr>
                        <a:t> TOTAL CLM </a:t>
                      </a:r>
                    </a:p>
                  </a:txBody>
                  <a:tcPr marL="4978" marR="4978" marT="4978"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00" b="1" i="0" u="none" strike="noStrike" dirty="0">
                          <a:latin typeface="Arial"/>
                        </a:rPr>
                        <a:t>17</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00" b="1" i="0" u="none" strike="noStrike" dirty="0">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00" b="1" i="0" u="none" strike="noStrike" dirty="0">
                          <a:latin typeface="Arial"/>
                        </a:rPr>
                        <a:t>33</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00" b="1" i="0" u="none" strike="noStrike" dirty="0">
                          <a:latin typeface="Arial"/>
                        </a:rPr>
                        <a:t>3</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00" b="1" i="0" u="none" strike="noStrike" dirty="0">
                          <a:latin typeface="Arial"/>
                        </a:rPr>
                        <a:t>17</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00" b="1" i="0" u="none" strike="noStrike" dirty="0">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00" b="1" i="0" u="none" strike="noStrike" dirty="0">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00" b="1" i="0" u="none" strike="noStrike" dirty="0">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00" b="1" i="0" u="none" strike="noStrike" dirty="0">
                          <a:latin typeface="Arial"/>
                        </a:rPr>
                        <a:t> </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00" b="1" i="0" u="none" strike="noStrike" dirty="0">
                          <a:latin typeface="Arial"/>
                        </a:rPr>
                        <a:t>1</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00" b="1" i="0" u="none" strike="noStrike" dirty="0">
                          <a:latin typeface="Arial"/>
                        </a:rPr>
                        <a:t>1</a:t>
                      </a:r>
                    </a:p>
                  </a:txBody>
                  <a:tcPr marL="4978" marR="4978" marT="4978" marB="0" anchor="ctr">
                    <a:lnL w="25400" cap="flat" cmpd="dbl"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00" b="1" i="0" u="none" strike="noStrike" dirty="0">
                          <a:latin typeface="Arial"/>
                        </a:rPr>
                        <a:t>72</a:t>
                      </a:r>
                    </a:p>
                  </a:txBody>
                  <a:tcPr marL="4978" marR="4978" marT="4978" marB="0" anchor="ctr">
                    <a:lnL w="254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bl>
          </a:graphicData>
        </a:graphic>
      </p:graphicFrame>
      <p:pic>
        <p:nvPicPr>
          <p:cNvPr id="5" name="4 Imagen"/>
          <p:cNvPicPr/>
          <p:nvPr/>
        </p:nvPicPr>
        <p:blipFill>
          <a:blip r:embed="rId2"/>
          <a:srcRect l="1444" t="4768" r="3080" b="48505"/>
          <a:stretch>
            <a:fillRect/>
          </a:stretch>
        </p:blipFill>
        <p:spPr bwMode="auto">
          <a:xfrm>
            <a:off x="0" y="-142900"/>
            <a:ext cx="9144000" cy="123493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82594"/>
          </a:xfrm>
        </p:spPr>
        <p:txBody>
          <a:bodyPr>
            <a:normAutofit fontScale="90000"/>
          </a:bodyPr>
          <a:lstStyle/>
          <a:p>
            <a:endParaRPr lang="es-ES" dirty="0"/>
          </a:p>
        </p:txBody>
      </p:sp>
      <p:graphicFrame>
        <p:nvGraphicFramePr>
          <p:cNvPr id="4" name="3 Marcador de contenido"/>
          <p:cNvGraphicFramePr>
            <a:graphicFrameLocks noGrp="1"/>
          </p:cNvGraphicFramePr>
          <p:nvPr>
            <p:ph idx="1"/>
          </p:nvPr>
        </p:nvGraphicFramePr>
        <p:xfrm>
          <a:off x="571472" y="1714485"/>
          <a:ext cx="8072495" cy="4429155"/>
        </p:xfrm>
        <a:graphic>
          <a:graphicData uri="http://schemas.openxmlformats.org/drawingml/2006/table">
            <a:tbl>
              <a:tblPr/>
              <a:tblGrid>
                <a:gridCol w="1416695"/>
                <a:gridCol w="1109300"/>
                <a:gridCol w="1109300"/>
                <a:gridCol w="1109300"/>
                <a:gridCol w="1109300"/>
                <a:gridCol w="1109300"/>
                <a:gridCol w="1109300"/>
              </a:tblGrid>
              <a:tr h="380512">
                <a:tc gridSpan="7">
                  <a:txBody>
                    <a:bodyPr/>
                    <a:lstStyle/>
                    <a:p>
                      <a:pPr algn="ctr" fontAlgn="b"/>
                      <a:r>
                        <a:rPr lang="es-ES" sz="1600" b="1" i="0" u="none" strike="noStrike" dirty="0">
                          <a:solidFill>
                            <a:srgbClr val="000000"/>
                          </a:solidFill>
                          <a:latin typeface="Calibri"/>
                        </a:rPr>
                        <a:t>NUMERO DE EXPLOTACIONES GANADERAS EN ANDALUCIA Y CASTILLA LA MANCHA. AÑO 2011.</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380512">
                <a:tc>
                  <a:txBody>
                    <a:bodyPr/>
                    <a:lstStyle/>
                    <a:p>
                      <a:pPr algn="l" fontAlgn="b"/>
                      <a:endParaRPr lang="es-ES" sz="1100" b="0" i="0" u="none" strike="noStrike">
                        <a:solidFill>
                          <a:srgbClr val="000000"/>
                        </a:solidFill>
                        <a:latin typeface="Calibri"/>
                      </a:endParaRPr>
                    </a:p>
                  </a:txBody>
                  <a:tcPr marL="7620" marR="7620" marT="762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ES" sz="1100" b="0" i="0" u="none" strike="noStrike">
                        <a:solidFill>
                          <a:srgbClr val="000000"/>
                        </a:solidFill>
                        <a:latin typeface="Calibri"/>
                      </a:endParaRPr>
                    </a:p>
                  </a:txBody>
                  <a:tcPr marL="7620" marR="7620" marT="762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s-ES" sz="1100" b="0" i="0" u="none" strike="noStrike">
                        <a:solidFill>
                          <a:srgbClr val="000000"/>
                        </a:solidFill>
                        <a:latin typeface="Calibri"/>
                      </a:endParaRPr>
                    </a:p>
                  </a:txBody>
                  <a:tcPr marL="7620" marR="7620" marT="762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s-ES" sz="1100" b="0" i="0" u="none" strike="noStrike">
                        <a:solidFill>
                          <a:srgbClr val="000000"/>
                        </a:solidFill>
                        <a:latin typeface="Calibri"/>
                      </a:endParaRPr>
                    </a:p>
                  </a:txBody>
                  <a:tcPr marL="7620" marR="7620" marT="762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s-ES" sz="1100" b="0" i="0" u="none" strike="noStrike">
                        <a:solidFill>
                          <a:srgbClr val="000000"/>
                        </a:solidFill>
                        <a:latin typeface="Calibri"/>
                      </a:endParaRPr>
                    </a:p>
                  </a:txBody>
                  <a:tcPr marL="7620" marR="7620" marT="762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s-ES" sz="1100" b="0" i="0" u="none" strike="noStrike">
                        <a:solidFill>
                          <a:srgbClr val="000000"/>
                        </a:solidFill>
                        <a:latin typeface="Calibri"/>
                      </a:endParaRPr>
                    </a:p>
                  </a:txBody>
                  <a:tcPr marL="7620" marR="7620" marT="762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s-ES" sz="1100" b="0" i="0" u="none" strike="noStrike">
                        <a:solidFill>
                          <a:srgbClr val="000000"/>
                        </a:solidFill>
                        <a:latin typeface="Calibri"/>
                      </a:endParaRPr>
                    </a:p>
                  </a:txBody>
                  <a:tcPr marL="7620" marR="7620" marT="762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0512">
                <a:tc>
                  <a:txBody>
                    <a:bodyPr/>
                    <a:lstStyle/>
                    <a:p>
                      <a:pPr algn="ctr" fontAlgn="ctr"/>
                      <a:endParaRPr lang="es-ES" sz="1100" b="0" i="0" u="none" strike="noStrike">
                        <a:solidFill>
                          <a:srgbClr val="000000"/>
                        </a:solidFill>
                        <a:latin typeface="Calibri"/>
                      </a:endParaRPr>
                    </a:p>
                  </a:txBody>
                  <a:tcPr marL="7620" marR="7620" marT="7620" marB="0" anchor="ctr">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3">
                  <a:txBody>
                    <a:bodyPr/>
                    <a:lstStyle/>
                    <a:p>
                      <a:pPr algn="ctr" fontAlgn="ctr"/>
                      <a:r>
                        <a:rPr lang="es-ES" sz="1100" b="1" i="0" u="sng" strike="noStrike" dirty="0">
                          <a:solidFill>
                            <a:srgbClr val="000000"/>
                          </a:solidFill>
                          <a:latin typeface="Calibri"/>
                        </a:rPr>
                        <a:t>ANDALUCIA</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s-ES"/>
                    </a:p>
                  </a:txBody>
                  <a:tcPr/>
                </a:tc>
                <a:tc hMerge="1">
                  <a:txBody>
                    <a:bodyPr/>
                    <a:lstStyle/>
                    <a:p>
                      <a:endParaRPr lang="es-ES"/>
                    </a:p>
                  </a:txBody>
                  <a:tcPr/>
                </a:tc>
                <a:tc gridSpan="3">
                  <a:txBody>
                    <a:bodyPr/>
                    <a:lstStyle/>
                    <a:p>
                      <a:pPr algn="ctr" fontAlgn="ctr"/>
                      <a:r>
                        <a:rPr lang="es-ES" sz="1100" b="1" i="0" u="sng" strike="noStrike" dirty="0">
                          <a:solidFill>
                            <a:srgbClr val="000000"/>
                          </a:solidFill>
                          <a:latin typeface="Calibri"/>
                        </a:rPr>
                        <a:t>CASTILLA LA MANCHA</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s-ES"/>
                    </a:p>
                  </a:txBody>
                  <a:tcPr/>
                </a:tc>
                <a:tc hMerge="1">
                  <a:txBody>
                    <a:bodyPr/>
                    <a:lstStyle/>
                    <a:p>
                      <a:endParaRPr lang="es-ES"/>
                    </a:p>
                  </a:txBody>
                  <a:tcPr/>
                </a:tc>
              </a:tr>
              <a:tr h="365291">
                <a:tc>
                  <a:txBody>
                    <a:bodyPr/>
                    <a:lstStyle/>
                    <a:p>
                      <a:pPr algn="ctr" fontAlgn="ctr"/>
                      <a:r>
                        <a:rPr lang="es-ES" sz="1100" b="1" i="0" u="sng" strike="noStrike" dirty="0">
                          <a:solidFill>
                            <a:srgbClr val="000000"/>
                          </a:solidFill>
                          <a:latin typeface="Calibri"/>
                        </a:rPr>
                        <a:t>EXPLOTACIONES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100" b="0" i="0" u="none" strike="noStrike">
                          <a:solidFill>
                            <a:srgbClr val="000000"/>
                          </a:solidFill>
                          <a:latin typeface="Calibri"/>
                        </a:rPr>
                        <a:t>TOTAL</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100" b="0" i="0" u="none" strike="noStrike">
                          <a:solidFill>
                            <a:srgbClr val="000000"/>
                          </a:solidFill>
                          <a:latin typeface="Calibri"/>
                        </a:rPr>
                        <a:t>CAAE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100" b="0" i="0" u="none" strike="noStrike">
                          <a:solidFill>
                            <a:srgbClr val="000000"/>
                          </a:solidFill>
                          <a:latin typeface="Calibri"/>
                        </a:rPr>
                        <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100" b="0" i="0" u="none" strike="noStrike">
                          <a:solidFill>
                            <a:srgbClr val="000000"/>
                          </a:solidFill>
                          <a:latin typeface="Calibri"/>
                        </a:rPr>
                        <a:t>TOTAL</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100" b="0" i="0" u="none" strike="noStrike" dirty="0">
                          <a:solidFill>
                            <a:srgbClr val="000000"/>
                          </a:solidFill>
                          <a:latin typeface="Calibri"/>
                        </a:rPr>
                        <a:t>CAAE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100" b="0" i="0" u="none" strike="noStrike" dirty="0">
                          <a:solidFill>
                            <a:srgbClr val="000000"/>
                          </a:solidFill>
                          <a:latin typeface="Calibri"/>
                        </a:rPr>
                        <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365291">
                <a:tc>
                  <a:txBody>
                    <a:bodyPr/>
                    <a:lstStyle/>
                    <a:p>
                      <a:pPr algn="l" fontAlgn="b"/>
                      <a:r>
                        <a:rPr lang="es-ES" sz="1100" b="1" i="0" u="none" strike="noStrike" dirty="0">
                          <a:solidFill>
                            <a:srgbClr val="000000"/>
                          </a:solidFill>
                          <a:latin typeface="Calibri"/>
                        </a:rPr>
                        <a:t>VACUNO</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Calibri"/>
                        </a:rPr>
                        <a:t>1.898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Calibri"/>
                        </a:rPr>
                        <a:t>1.349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Calibri"/>
                        </a:rPr>
                        <a:t>71,07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Calibri"/>
                        </a:rPr>
                        <a:t>41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Calibri"/>
                        </a:rPr>
                        <a:t>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Calibri"/>
                        </a:rPr>
                        <a:t>41,46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5291">
                <a:tc>
                  <a:txBody>
                    <a:bodyPr/>
                    <a:lstStyle/>
                    <a:p>
                      <a:pPr algn="l" fontAlgn="b"/>
                      <a:r>
                        <a:rPr lang="es-ES" sz="1100" b="1" i="0" u="none" strike="noStrike" dirty="0">
                          <a:solidFill>
                            <a:srgbClr val="000000"/>
                          </a:solidFill>
                          <a:latin typeface="Calibri"/>
                        </a:rPr>
                        <a:t>OVINO</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Calibri"/>
                        </a:rPr>
                        <a:t>1.150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Calibri"/>
                        </a:rPr>
                        <a:t>1.058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Calibri"/>
                        </a:rPr>
                        <a:t>92,00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Calibri"/>
                        </a:rPr>
                        <a:t>86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Calibri"/>
                        </a:rPr>
                        <a:t>36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Calibri"/>
                        </a:rPr>
                        <a:t>41,86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5291">
                <a:tc>
                  <a:txBody>
                    <a:bodyPr/>
                    <a:lstStyle/>
                    <a:p>
                      <a:pPr algn="l" fontAlgn="b"/>
                      <a:r>
                        <a:rPr lang="es-ES" sz="1100" b="1" i="0" u="none" strike="noStrike" dirty="0">
                          <a:solidFill>
                            <a:srgbClr val="000000"/>
                          </a:solidFill>
                          <a:latin typeface="Calibri"/>
                        </a:rPr>
                        <a:t>CAPRINO</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Calibri"/>
                        </a:rPr>
                        <a:t>398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Calibri"/>
                        </a:rPr>
                        <a:t>355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Calibri"/>
                        </a:rPr>
                        <a:t>89,20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Calibri"/>
                        </a:rPr>
                        <a:t>48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Calibri"/>
                        </a:rPr>
                        <a:t>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Calibri"/>
                        </a:rPr>
                        <a:t>35,42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5291">
                <a:tc>
                  <a:txBody>
                    <a:bodyPr/>
                    <a:lstStyle/>
                    <a:p>
                      <a:pPr algn="l" fontAlgn="b"/>
                      <a:r>
                        <a:rPr lang="es-ES" sz="1100" b="1" i="0" u="none" strike="noStrike" dirty="0">
                          <a:solidFill>
                            <a:srgbClr val="000000"/>
                          </a:solidFill>
                          <a:latin typeface="Calibri"/>
                        </a:rPr>
                        <a:t>PORCINO</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Calibri"/>
                        </a:rPr>
                        <a:t>64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Calibri"/>
                        </a:rPr>
                        <a:t>59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Calibri"/>
                        </a:rPr>
                        <a:t>92,19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Calibri"/>
                        </a:rPr>
                        <a:t>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Calibri"/>
                        </a:rPr>
                        <a:t>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Calibri"/>
                        </a:rPr>
                        <a:t>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5291">
                <a:tc>
                  <a:txBody>
                    <a:bodyPr/>
                    <a:lstStyle/>
                    <a:p>
                      <a:pPr algn="l" fontAlgn="b"/>
                      <a:r>
                        <a:rPr lang="es-ES" sz="1100" b="1" i="0" u="none" strike="noStrike" dirty="0">
                          <a:solidFill>
                            <a:srgbClr val="000000"/>
                          </a:solidFill>
                          <a:latin typeface="Calibri"/>
                        </a:rPr>
                        <a:t>AVICULTURA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Calibri"/>
                        </a:rPr>
                        <a:t>26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Calibri"/>
                        </a:rPr>
                        <a:t>23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Calibri"/>
                        </a:rPr>
                        <a:t>88,46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Calibri"/>
                        </a:rPr>
                        <a:t>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Calibri"/>
                        </a:rPr>
                        <a:t>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Calibri"/>
                        </a:rPr>
                        <a:t>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5291">
                <a:tc>
                  <a:txBody>
                    <a:bodyPr/>
                    <a:lstStyle/>
                    <a:p>
                      <a:pPr algn="l" fontAlgn="b"/>
                      <a:r>
                        <a:rPr lang="es-ES" sz="1100" b="1" i="0" u="none" strike="noStrike" dirty="0">
                          <a:solidFill>
                            <a:srgbClr val="000000"/>
                          </a:solidFill>
                          <a:latin typeface="Calibri"/>
                        </a:rPr>
                        <a:t>APICULTURA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Calibri"/>
                        </a:rPr>
                        <a:t>68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Calibri"/>
                        </a:rPr>
                        <a:t>62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Calibri"/>
                        </a:rPr>
                        <a:t>91,18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Calibri"/>
                        </a:rPr>
                        <a:t>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Calibri"/>
                        </a:rPr>
                        <a:t>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Calibri"/>
                        </a:rPr>
                        <a:t>14,29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5291">
                <a:tc>
                  <a:txBody>
                    <a:bodyPr/>
                    <a:lstStyle/>
                    <a:p>
                      <a:pPr algn="l" fontAlgn="b"/>
                      <a:r>
                        <a:rPr lang="es-ES" sz="1100" b="1" i="0" u="none" strike="noStrike" dirty="0">
                          <a:solidFill>
                            <a:srgbClr val="000000"/>
                          </a:solidFill>
                          <a:latin typeface="Calibri"/>
                        </a:rPr>
                        <a:t>OTROS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Calibri"/>
                        </a:rPr>
                        <a:t>85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Calibri"/>
                        </a:rPr>
                        <a:t>85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Calibri"/>
                        </a:rPr>
                        <a:t>100,00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Calibri"/>
                        </a:rPr>
                        <a:t>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Calibri"/>
                        </a:rPr>
                        <a:t>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Calibri"/>
                        </a:rPr>
                        <a:t>50,00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5291">
                <a:tc>
                  <a:txBody>
                    <a:bodyPr/>
                    <a:lstStyle/>
                    <a:p>
                      <a:pPr algn="r" fontAlgn="ctr"/>
                      <a:r>
                        <a:rPr lang="es-ES" sz="1100" b="1" i="0" u="none" strike="noStrike" dirty="0">
                          <a:solidFill>
                            <a:srgbClr val="000000"/>
                          </a:solidFill>
                          <a:latin typeface="Calibri"/>
                        </a:rPr>
                        <a:t>TOTALES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s-ES" sz="1100" b="1" i="0" u="none" strike="noStrike" dirty="0">
                          <a:solidFill>
                            <a:srgbClr val="000000"/>
                          </a:solidFill>
                          <a:latin typeface="Calibri"/>
                        </a:rPr>
                        <a:t>3.689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s-ES" sz="1100" b="1" i="0" u="none" strike="noStrike" dirty="0">
                          <a:solidFill>
                            <a:srgbClr val="000000"/>
                          </a:solidFill>
                          <a:latin typeface="Calibri"/>
                        </a:rPr>
                        <a:t>2.991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s-ES" sz="1100" b="1" i="0" u="none" strike="noStrike" dirty="0">
                          <a:solidFill>
                            <a:srgbClr val="000000"/>
                          </a:solidFill>
                          <a:latin typeface="Calibri"/>
                        </a:rPr>
                        <a:t>81,08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s-ES" sz="1100" b="1" i="0" u="none" strike="noStrike" dirty="0">
                          <a:solidFill>
                            <a:srgbClr val="000000"/>
                          </a:solidFill>
                          <a:latin typeface="Calibri"/>
                        </a:rPr>
                        <a:t>186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s-ES" sz="1100" b="1" i="0" u="none" strike="noStrike" dirty="0">
                          <a:solidFill>
                            <a:srgbClr val="000000"/>
                          </a:solidFill>
                          <a:latin typeface="Calibri"/>
                        </a:rPr>
                        <a:t>72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s-ES" sz="1100" b="1" i="0" u="none" strike="noStrike" dirty="0">
                          <a:solidFill>
                            <a:srgbClr val="000000"/>
                          </a:solidFill>
                          <a:latin typeface="Calibri"/>
                        </a:rPr>
                        <a:t>38,71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bl>
          </a:graphicData>
        </a:graphic>
      </p:graphicFrame>
      <p:pic>
        <p:nvPicPr>
          <p:cNvPr id="5" name="4 Imagen"/>
          <p:cNvPicPr/>
          <p:nvPr/>
        </p:nvPicPr>
        <p:blipFill>
          <a:blip r:embed="rId2"/>
          <a:srcRect l="1444" t="4768" r="3080" b="48505"/>
          <a:stretch>
            <a:fillRect/>
          </a:stretch>
        </p:blipFill>
        <p:spPr bwMode="auto">
          <a:xfrm>
            <a:off x="0" y="-142900"/>
            <a:ext cx="9144000" cy="123493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25470"/>
          </a:xfrm>
        </p:spPr>
        <p:txBody>
          <a:bodyPr>
            <a:normAutofit fontScale="90000"/>
          </a:bodyPr>
          <a:lstStyle/>
          <a:p>
            <a:endParaRPr lang="es-ES" dirty="0"/>
          </a:p>
        </p:txBody>
      </p:sp>
      <p:graphicFrame>
        <p:nvGraphicFramePr>
          <p:cNvPr id="4" name="3 Marcador de contenido"/>
          <p:cNvGraphicFramePr>
            <a:graphicFrameLocks noGrp="1"/>
          </p:cNvGraphicFramePr>
          <p:nvPr>
            <p:ph idx="1"/>
          </p:nvPr>
        </p:nvGraphicFramePr>
        <p:xfrm>
          <a:off x="621859" y="1285857"/>
          <a:ext cx="7900281" cy="5384350"/>
        </p:xfrm>
        <a:graphic>
          <a:graphicData uri="http://schemas.openxmlformats.org/drawingml/2006/table">
            <a:tbl>
              <a:tblPr/>
              <a:tblGrid>
                <a:gridCol w="1785049"/>
                <a:gridCol w="1289842"/>
                <a:gridCol w="1289842"/>
                <a:gridCol w="1531687"/>
                <a:gridCol w="1220743"/>
                <a:gridCol w="783118"/>
              </a:tblGrid>
              <a:tr h="599589">
                <a:tc gridSpan="6">
                  <a:txBody>
                    <a:bodyPr/>
                    <a:lstStyle/>
                    <a:p>
                      <a:pPr algn="ctr" fontAlgn="ctr"/>
                      <a:r>
                        <a:rPr lang="es-ES" sz="2000" b="1" i="0" u="none" strike="noStrike" dirty="0">
                          <a:solidFill>
                            <a:srgbClr val="000000"/>
                          </a:solidFill>
                          <a:latin typeface="Calibri"/>
                        </a:rPr>
                        <a:t>Número de empresas por actividades certificadas por el Servicio de Certificación CAAE.  Año 2011.</a:t>
                      </a:r>
                    </a:p>
                  </a:txBody>
                  <a:tcPr marL="6910" marR="6910" marT="6910" marB="0" anchor="ctr">
                    <a:lnL>
                      <a:noFill/>
                    </a:lnL>
                    <a:lnR>
                      <a:noFill/>
                    </a:lnR>
                    <a:lnT>
                      <a:noFill/>
                    </a:lnT>
                    <a:lnB>
                      <a:noFill/>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169759">
                <a:tc>
                  <a:txBody>
                    <a:bodyPr/>
                    <a:lstStyle/>
                    <a:p>
                      <a:pPr algn="ctr" fontAlgn="ctr"/>
                      <a:endParaRPr lang="es-ES" sz="1100" b="0" i="0" u="none" strike="noStrike">
                        <a:solidFill>
                          <a:srgbClr val="000000"/>
                        </a:solidFill>
                        <a:latin typeface="Calibri"/>
                      </a:endParaRPr>
                    </a:p>
                  </a:txBody>
                  <a:tcPr marL="6910" marR="6910" marT="691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endParaRPr lang="es-ES" sz="1100" b="0" i="0" u="none" strike="noStrike">
                        <a:solidFill>
                          <a:srgbClr val="000000"/>
                        </a:solidFill>
                        <a:latin typeface="Calibri"/>
                      </a:endParaRPr>
                    </a:p>
                  </a:txBody>
                  <a:tcPr marL="6910" marR="6910" marT="691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endParaRPr lang="es-ES" sz="1100" b="0" i="0" u="none" strike="noStrike">
                        <a:solidFill>
                          <a:srgbClr val="000000"/>
                        </a:solidFill>
                        <a:latin typeface="Calibri"/>
                      </a:endParaRPr>
                    </a:p>
                  </a:txBody>
                  <a:tcPr marL="6910" marR="6910" marT="691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endParaRPr lang="es-ES" sz="1100" b="0" i="0" u="none" strike="noStrike">
                        <a:solidFill>
                          <a:srgbClr val="000000"/>
                        </a:solidFill>
                        <a:latin typeface="Calibri"/>
                      </a:endParaRPr>
                    </a:p>
                  </a:txBody>
                  <a:tcPr marL="6910" marR="6910" marT="691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endParaRPr lang="es-ES" sz="1100" b="0" i="0" u="none" strike="noStrike">
                        <a:solidFill>
                          <a:srgbClr val="000000"/>
                        </a:solidFill>
                        <a:latin typeface="Calibri"/>
                      </a:endParaRPr>
                    </a:p>
                  </a:txBody>
                  <a:tcPr marL="6910" marR="6910" marT="691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endParaRPr lang="es-ES" sz="1100" b="0" i="0" u="none" strike="noStrike">
                        <a:solidFill>
                          <a:srgbClr val="000000"/>
                        </a:solidFill>
                        <a:latin typeface="Calibri"/>
                      </a:endParaRPr>
                    </a:p>
                  </a:txBody>
                  <a:tcPr marL="6910" marR="6910" marT="6910" marB="0" anchor="ctr">
                    <a:lnL>
                      <a:noFill/>
                    </a:lnL>
                    <a:lnR>
                      <a:noFill/>
                    </a:lnR>
                    <a:lnT>
                      <a:noFill/>
                    </a:lnT>
                    <a:lnB w="12700" cap="flat" cmpd="sng" algn="ctr">
                      <a:solidFill>
                        <a:srgbClr val="000000"/>
                      </a:solidFill>
                      <a:prstDash val="solid"/>
                      <a:round/>
                      <a:headEnd type="none" w="med" len="med"/>
                      <a:tailEnd type="none" w="med" len="med"/>
                    </a:lnB>
                  </a:tcPr>
                </a:tc>
              </a:tr>
              <a:tr h="518478">
                <a:tc>
                  <a:txBody>
                    <a:bodyPr/>
                    <a:lstStyle/>
                    <a:p>
                      <a:pPr algn="l" fontAlgn="ctr"/>
                      <a:r>
                        <a:rPr lang="es-ES" sz="1100" b="1" i="0" u="none" strike="noStrike" dirty="0">
                          <a:solidFill>
                            <a:srgbClr val="000000"/>
                          </a:solidFill>
                          <a:latin typeface="Arial"/>
                        </a:rPr>
                        <a:t>PROVINCIAS</a:t>
                      </a:r>
                    </a:p>
                  </a:txBody>
                  <a:tcPr marL="6910" marR="6910" marT="69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l" fontAlgn="ctr"/>
                      <a:r>
                        <a:rPr lang="es-ES" sz="1000" b="1" i="0" u="none" strike="noStrike" dirty="0">
                          <a:solidFill>
                            <a:srgbClr val="000000"/>
                          </a:solidFill>
                          <a:latin typeface="Arial"/>
                        </a:rPr>
                        <a:t>INDUSTRIA PRODUCCIÓN VEGETAL</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l" fontAlgn="ctr"/>
                      <a:r>
                        <a:rPr lang="es-ES" sz="1000" b="1" i="0" u="none" strike="noStrike" dirty="0">
                          <a:solidFill>
                            <a:srgbClr val="000000"/>
                          </a:solidFill>
                          <a:latin typeface="Arial"/>
                        </a:rPr>
                        <a:t>INDUSTRIA PRODUCCIÓN ANIMAL</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l" fontAlgn="ctr"/>
                      <a:r>
                        <a:rPr lang="es-ES" sz="1000" b="1" i="0" u="none" strike="noStrike" dirty="0">
                          <a:solidFill>
                            <a:srgbClr val="000000"/>
                          </a:solidFill>
                          <a:latin typeface="Arial"/>
                        </a:rPr>
                        <a:t>COMERCIALIZADORAS</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l" fontAlgn="ctr"/>
                      <a:r>
                        <a:rPr lang="es-ES" sz="1000" b="1" i="0" u="none" strike="noStrike">
                          <a:solidFill>
                            <a:srgbClr val="000000"/>
                          </a:solidFill>
                          <a:latin typeface="Arial"/>
                        </a:rPr>
                        <a:t>IMPORTADORES</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l" fontAlgn="ctr"/>
                      <a:r>
                        <a:rPr lang="es-ES" sz="1100" b="1" i="0" u="none" strike="noStrike" dirty="0">
                          <a:solidFill>
                            <a:srgbClr val="000000"/>
                          </a:solidFill>
                          <a:latin typeface="Arial"/>
                        </a:rPr>
                        <a:t>TOTAL</a:t>
                      </a:r>
                    </a:p>
                  </a:txBody>
                  <a:tcPr marL="6910" marR="6910" marT="691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169759">
                <a:tc>
                  <a:txBody>
                    <a:bodyPr/>
                    <a:lstStyle/>
                    <a:p>
                      <a:pPr algn="l" fontAlgn="b"/>
                      <a:endParaRPr lang="es-ES" sz="1100" b="0" i="0" u="none" strike="noStrike">
                        <a:solidFill>
                          <a:srgbClr val="000000"/>
                        </a:solidFill>
                        <a:latin typeface="Helv"/>
                      </a:endParaRPr>
                    </a:p>
                  </a:txBody>
                  <a:tcPr marL="6910" marR="6910" marT="691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s-ES" sz="1100" b="0" i="0" u="none" strike="noStrike">
                        <a:solidFill>
                          <a:srgbClr val="000000"/>
                        </a:solidFill>
                        <a:latin typeface="Helv"/>
                      </a:endParaRPr>
                    </a:p>
                  </a:txBody>
                  <a:tcPr marL="6910" marR="6910" marT="691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s-ES" sz="1100" b="0" i="0" u="none" strike="noStrike">
                        <a:solidFill>
                          <a:srgbClr val="000000"/>
                        </a:solidFill>
                        <a:latin typeface="Helv"/>
                      </a:endParaRPr>
                    </a:p>
                  </a:txBody>
                  <a:tcPr marL="6910" marR="6910" marT="691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s-ES" sz="1100" b="0" i="0" u="none" strike="noStrike" dirty="0">
                        <a:solidFill>
                          <a:srgbClr val="000000"/>
                        </a:solidFill>
                        <a:latin typeface="Helv"/>
                      </a:endParaRPr>
                    </a:p>
                  </a:txBody>
                  <a:tcPr marL="6910" marR="6910" marT="691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s-ES" sz="1100" b="0" i="0" u="none" strike="noStrike" dirty="0">
                        <a:solidFill>
                          <a:srgbClr val="000000"/>
                        </a:solidFill>
                        <a:latin typeface="Helv"/>
                      </a:endParaRPr>
                    </a:p>
                  </a:txBody>
                  <a:tcPr marL="6910" marR="6910" marT="691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s-ES" sz="1100" b="0" i="0" u="none" strike="noStrike" dirty="0">
                        <a:solidFill>
                          <a:srgbClr val="000000"/>
                        </a:solidFill>
                        <a:latin typeface="Helv"/>
                      </a:endParaRPr>
                    </a:p>
                  </a:txBody>
                  <a:tcPr marL="6910" marR="6910" marT="691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1579">
                <a:tc>
                  <a:txBody>
                    <a:bodyPr/>
                    <a:lstStyle/>
                    <a:p>
                      <a:pPr algn="l" fontAlgn="ctr"/>
                      <a:r>
                        <a:rPr lang="es-ES" sz="900" b="0" i="0" u="none" strike="noStrike">
                          <a:solidFill>
                            <a:srgbClr val="000000"/>
                          </a:solidFill>
                          <a:latin typeface="Arial"/>
                        </a:rPr>
                        <a:t>ALMERÍA</a:t>
                      </a:r>
                    </a:p>
                  </a:txBody>
                  <a:tcPr marL="6910" marR="6910" marT="69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Arial"/>
                        </a:rPr>
                        <a:t>53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7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5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1</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66</a:t>
                      </a:r>
                    </a:p>
                  </a:txBody>
                  <a:tcPr marL="6910" marR="6910" marT="691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579">
                <a:tc>
                  <a:txBody>
                    <a:bodyPr/>
                    <a:lstStyle/>
                    <a:p>
                      <a:pPr algn="l" fontAlgn="ctr"/>
                      <a:r>
                        <a:rPr lang="es-ES" sz="900" b="0" i="0" u="none" strike="noStrike">
                          <a:solidFill>
                            <a:srgbClr val="000000"/>
                          </a:solidFill>
                          <a:latin typeface="Arial"/>
                        </a:rPr>
                        <a:t>CÁDIZ</a:t>
                      </a:r>
                    </a:p>
                  </a:txBody>
                  <a:tcPr marL="6910" marR="6910" marT="69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66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Arial"/>
                        </a:rPr>
                        <a:t>25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Arial"/>
                        </a:rPr>
                        <a:t>5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96</a:t>
                      </a:r>
                    </a:p>
                  </a:txBody>
                  <a:tcPr marL="6910" marR="6910" marT="691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579">
                <a:tc>
                  <a:txBody>
                    <a:bodyPr/>
                    <a:lstStyle/>
                    <a:p>
                      <a:pPr algn="l" fontAlgn="ctr"/>
                      <a:r>
                        <a:rPr lang="es-ES" sz="900" b="0" i="0" u="none" strike="noStrike">
                          <a:solidFill>
                            <a:srgbClr val="000000"/>
                          </a:solidFill>
                          <a:latin typeface="Arial"/>
                        </a:rPr>
                        <a:t>CÓRDOBA</a:t>
                      </a:r>
                    </a:p>
                  </a:txBody>
                  <a:tcPr marL="6910" marR="6910" marT="69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94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14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Arial"/>
                        </a:rPr>
                        <a:t>13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Arial"/>
                        </a:rPr>
                        <a:t>5</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126</a:t>
                      </a:r>
                    </a:p>
                  </a:txBody>
                  <a:tcPr marL="6910" marR="6910" marT="691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579">
                <a:tc>
                  <a:txBody>
                    <a:bodyPr/>
                    <a:lstStyle/>
                    <a:p>
                      <a:pPr algn="l" fontAlgn="ctr"/>
                      <a:r>
                        <a:rPr lang="es-ES" sz="900" b="0" i="0" u="none" strike="noStrike">
                          <a:solidFill>
                            <a:srgbClr val="000000"/>
                          </a:solidFill>
                          <a:latin typeface="Arial"/>
                        </a:rPr>
                        <a:t>GRANADA</a:t>
                      </a:r>
                    </a:p>
                  </a:txBody>
                  <a:tcPr marL="6910" marR="6910" marT="69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85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25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8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Arial"/>
                        </a:rPr>
                        <a:t>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118</a:t>
                      </a:r>
                    </a:p>
                  </a:txBody>
                  <a:tcPr marL="6910" marR="6910" marT="691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579">
                <a:tc>
                  <a:txBody>
                    <a:bodyPr/>
                    <a:lstStyle/>
                    <a:p>
                      <a:pPr algn="l" fontAlgn="ctr"/>
                      <a:r>
                        <a:rPr lang="es-ES" sz="900" b="0" i="0" u="none" strike="noStrike">
                          <a:solidFill>
                            <a:srgbClr val="000000"/>
                          </a:solidFill>
                          <a:latin typeface="Arial"/>
                        </a:rPr>
                        <a:t>HUELVA</a:t>
                      </a:r>
                    </a:p>
                  </a:txBody>
                  <a:tcPr marL="6910" marR="6910" marT="69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37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40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6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Arial"/>
                        </a:rPr>
                        <a:t>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Arial"/>
                        </a:rPr>
                        <a:t>83</a:t>
                      </a:r>
                    </a:p>
                  </a:txBody>
                  <a:tcPr marL="6910" marR="6910" marT="691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579">
                <a:tc>
                  <a:txBody>
                    <a:bodyPr/>
                    <a:lstStyle/>
                    <a:p>
                      <a:pPr algn="l" fontAlgn="ctr"/>
                      <a:r>
                        <a:rPr lang="es-ES" sz="900" b="0" i="0" u="none" strike="noStrike">
                          <a:solidFill>
                            <a:srgbClr val="000000"/>
                          </a:solidFill>
                          <a:latin typeface="Arial"/>
                        </a:rPr>
                        <a:t>JAÉN</a:t>
                      </a:r>
                    </a:p>
                  </a:txBody>
                  <a:tcPr marL="6910" marR="6910" marT="69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44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13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Arial"/>
                        </a:rPr>
                        <a:t>9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Arial"/>
                        </a:rPr>
                        <a:t>66</a:t>
                      </a:r>
                    </a:p>
                  </a:txBody>
                  <a:tcPr marL="6910" marR="6910" marT="691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579">
                <a:tc>
                  <a:txBody>
                    <a:bodyPr/>
                    <a:lstStyle/>
                    <a:p>
                      <a:pPr algn="l" fontAlgn="ctr"/>
                      <a:r>
                        <a:rPr lang="es-ES" sz="900" b="0" i="0" u="none" strike="noStrike">
                          <a:solidFill>
                            <a:srgbClr val="000000"/>
                          </a:solidFill>
                          <a:latin typeface="Arial"/>
                        </a:rPr>
                        <a:t>MÁLAGA</a:t>
                      </a:r>
                    </a:p>
                  </a:txBody>
                  <a:tcPr marL="6910" marR="6910" marT="69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Arial"/>
                        </a:rPr>
                        <a:t>82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17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6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3</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Arial"/>
                        </a:rPr>
                        <a:t>108</a:t>
                      </a:r>
                    </a:p>
                  </a:txBody>
                  <a:tcPr marL="6910" marR="6910" marT="691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579">
                <a:tc>
                  <a:txBody>
                    <a:bodyPr/>
                    <a:lstStyle/>
                    <a:p>
                      <a:pPr algn="l" fontAlgn="ctr"/>
                      <a:r>
                        <a:rPr lang="es-ES" sz="900" b="0" i="0" u="none" strike="noStrike">
                          <a:solidFill>
                            <a:srgbClr val="000000"/>
                          </a:solidFill>
                          <a:latin typeface="Arial"/>
                        </a:rPr>
                        <a:t>SEVILLA</a:t>
                      </a:r>
                    </a:p>
                  </a:txBody>
                  <a:tcPr marL="6910" marR="6910" marT="69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94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14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18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1</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Arial"/>
                        </a:rPr>
                        <a:t>127</a:t>
                      </a:r>
                    </a:p>
                  </a:txBody>
                  <a:tcPr marL="6910" marR="6910" marT="691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1579">
                <a:tc>
                  <a:txBody>
                    <a:bodyPr/>
                    <a:lstStyle/>
                    <a:p>
                      <a:pPr algn="r" fontAlgn="ctr"/>
                      <a:r>
                        <a:rPr lang="es-ES" sz="1100" b="1" i="0" u="none" strike="noStrike" dirty="0">
                          <a:solidFill>
                            <a:srgbClr val="000000"/>
                          </a:solidFill>
                          <a:latin typeface="Arial"/>
                        </a:rPr>
                        <a:t>Subtotal </a:t>
                      </a:r>
                    </a:p>
                  </a:txBody>
                  <a:tcPr marL="6910" marR="6910" marT="69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100" b="1" i="0" u="none" strike="noStrike">
                          <a:solidFill>
                            <a:srgbClr val="000000"/>
                          </a:solidFill>
                          <a:latin typeface="Arial"/>
                        </a:rPr>
                        <a:t>555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100" b="1" i="0" u="none" strike="noStrike">
                          <a:solidFill>
                            <a:srgbClr val="000000"/>
                          </a:solidFill>
                          <a:latin typeface="Arial"/>
                        </a:rPr>
                        <a:t>155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100" b="1" i="0" u="none" strike="noStrike">
                          <a:solidFill>
                            <a:srgbClr val="000000"/>
                          </a:solidFill>
                          <a:latin typeface="Arial"/>
                        </a:rPr>
                        <a:t>70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100" b="1" i="0" u="none" strike="noStrike">
                          <a:solidFill>
                            <a:srgbClr val="000000"/>
                          </a:solidFill>
                          <a:latin typeface="Arial"/>
                        </a:rPr>
                        <a:t>10</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100" b="1" i="0" u="none" strike="noStrike" dirty="0">
                          <a:solidFill>
                            <a:srgbClr val="000000"/>
                          </a:solidFill>
                          <a:latin typeface="Arial"/>
                        </a:rPr>
                        <a:t>790 </a:t>
                      </a:r>
                    </a:p>
                  </a:txBody>
                  <a:tcPr marL="6910" marR="6910" marT="691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231579">
                <a:tc>
                  <a:txBody>
                    <a:bodyPr/>
                    <a:lstStyle/>
                    <a:p>
                      <a:pPr algn="l" fontAlgn="ctr"/>
                      <a:r>
                        <a:rPr lang="es-ES" sz="900" b="0" i="0" u="none" strike="noStrike" dirty="0">
                          <a:solidFill>
                            <a:srgbClr val="000000"/>
                          </a:solidFill>
                          <a:latin typeface="Arial"/>
                        </a:rPr>
                        <a:t>ALBACETE</a:t>
                      </a:r>
                    </a:p>
                  </a:txBody>
                  <a:tcPr marL="6910" marR="6910" marT="69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Arial"/>
                        </a:rPr>
                        <a:t>28</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Arial"/>
                        </a:rPr>
                        <a:t>2</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Arial"/>
                        </a:rPr>
                        <a:t>2</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Arial"/>
                        </a:rPr>
                        <a:t>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Arial"/>
                        </a:rPr>
                        <a:t>32</a:t>
                      </a:r>
                    </a:p>
                  </a:txBody>
                  <a:tcPr marL="6910" marR="6910" marT="691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579">
                <a:tc>
                  <a:txBody>
                    <a:bodyPr/>
                    <a:lstStyle/>
                    <a:p>
                      <a:pPr algn="l" fontAlgn="ctr"/>
                      <a:r>
                        <a:rPr lang="es-ES" sz="900" b="0" i="0" u="none" strike="noStrike">
                          <a:solidFill>
                            <a:srgbClr val="000000"/>
                          </a:solidFill>
                          <a:latin typeface="Arial"/>
                        </a:rPr>
                        <a:t>CIUDAD REAL</a:t>
                      </a:r>
                    </a:p>
                  </a:txBody>
                  <a:tcPr marL="6910" marR="6910" marT="69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26</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6</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1</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Arial"/>
                        </a:rPr>
                        <a:t>33</a:t>
                      </a:r>
                    </a:p>
                  </a:txBody>
                  <a:tcPr marL="6910" marR="6910" marT="691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579">
                <a:tc>
                  <a:txBody>
                    <a:bodyPr/>
                    <a:lstStyle/>
                    <a:p>
                      <a:pPr algn="l" fontAlgn="ctr"/>
                      <a:r>
                        <a:rPr lang="es-ES" sz="900" b="0" i="0" u="none" strike="noStrike" dirty="0">
                          <a:solidFill>
                            <a:srgbClr val="000000"/>
                          </a:solidFill>
                          <a:latin typeface="Arial"/>
                        </a:rPr>
                        <a:t>CUENCA</a:t>
                      </a:r>
                    </a:p>
                  </a:txBody>
                  <a:tcPr marL="6910" marR="6910" marT="69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16</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1</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Arial"/>
                        </a:rPr>
                        <a:t>17</a:t>
                      </a:r>
                    </a:p>
                  </a:txBody>
                  <a:tcPr marL="6910" marR="6910" marT="691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579">
                <a:tc>
                  <a:txBody>
                    <a:bodyPr/>
                    <a:lstStyle/>
                    <a:p>
                      <a:pPr algn="l" fontAlgn="ctr"/>
                      <a:r>
                        <a:rPr lang="es-ES" sz="900" b="0" i="0" u="none" strike="noStrike">
                          <a:solidFill>
                            <a:srgbClr val="000000"/>
                          </a:solidFill>
                          <a:latin typeface="Arial"/>
                        </a:rPr>
                        <a:t>GUADALAJARA</a:t>
                      </a:r>
                    </a:p>
                  </a:txBody>
                  <a:tcPr marL="6910" marR="6910" marT="69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8</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1</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 </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Arial"/>
                        </a:rPr>
                        <a:t>9</a:t>
                      </a:r>
                    </a:p>
                  </a:txBody>
                  <a:tcPr marL="6910" marR="6910" marT="691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579">
                <a:tc>
                  <a:txBody>
                    <a:bodyPr/>
                    <a:lstStyle/>
                    <a:p>
                      <a:pPr algn="l" fontAlgn="ctr"/>
                      <a:r>
                        <a:rPr lang="es-ES" sz="900" b="0" i="0" u="none" strike="noStrike">
                          <a:solidFill>
                            <a:srgbClr val="000000"/>
                          </a:solidFill>
                          <a:latin typeface="Arial"/>
                        </a:rPr>
                        <a:t>TOLEDO</a:t>
                      </a:r>
                    </a:p>
                  </a:txBody>
                  <a:tcPr marL="6910" marR="6910" marT="69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14</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6</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1</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100" b="0" i="0" u="none" strike="noStrike">
                          <a:solidFill>
                            <a:srgbClr val="000000"/>
                          </a:solidFill>
                          <a:latin typeface="Arial"/>
                        </a:rPr>
                        <a:t>1</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100" b="0" i="0" u="none" strike="noStrike" dirty="0">
                          <a:solidFill>
                            <a:srgbClr val="000000"/>
                          </a:solidFill>
                          <a:latin typeface="Arial"/>
                        </a:rPr>
                        <a:t>22</a:t>
                      </a:r>
                    </a:p>
                  </a:txBody>
                  <a:tcPr marL="6910" marR="6910" marT="691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1579">
                <a:tc>
                  <a:txBody>
                    <a:bodyPr/>
                    <a:lstStyle/>
                    <a:p>
                      <a:pPr algn="r" fontAlgn="ctr"/>
                      <a:r>
                        <a:rPr lang="es-ES" sz="1100" b="1" i="0" u="none" strike="noStrike" dirty="0">
                          <a:solidFill>
                            <a:srgbClr val="000000"/>
                          </a:solidFill>
                          <a:latin typeface="Arial"/>
                        </a:rPr>
                        <a:t>Subtotal </a:t>
                      </a:r>
                    </a:p>
                  </a:txBody>
                  <a:tcPr marL="6910" marR="6910" marT="69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100" b="1" i="0" u="none" strike="noStrike" dirty="0">
                          <a:solidFill>
                            <a:srgbClr val="000000"/>
                          </a:solidFill>
                          <a:latin typeface="Arial"/>
                        </a:rPr>
                        <a:t>92</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100" b="1" i="0" u="none" strike="noStrike" dirty="0">
                          <a:solidFill>
                            <a:srgbClr val="000000"/>
                          </a:solidFill>
                          <a:latin typeface="Arial"/>
                        </a:rPr>
                        <a:t>16</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100" b="1" i="0" u="none" strike="noStrike" dirty="0">
                          <a:solidFill>
                            <a:srgbClr val="000000"/>
                          </a:solidFill>
                          <a:latin typeface="Arial"/>
                        </a:rPr>
                        <a:t>4</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100" b="1" i="0" u="none" strike="noStrike" dirty="0">
                          <a:solidFill>
                            <a:srgbClr val="000000"/>
                          </a:solidFill>
                          <a:latin typeface="Arial"/>
                        </a:rPr>
                        <a:t>1</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100" b="1" i="0" u="none" strike="noStrike" dirty="0">
                          <a:solidFill>
                            <a:srgbClr val="000000"/>
                          </a:solidFill>
                          <a:latin typeface="Arial"/>
                        </a:rPr>
                        <a:t>113</a:t>
                      </a:r>
                    </a:p>
                  </a:txBody>
                  <a:tcPr marL="6910" marR="6910" marT="691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194998">
                <a:tc>
                  <a:txBody>
                    <a:bodyPr/>
                    <a:lstStyle/>
                    <a:p>
                      <a:pPr algn="l" fontAlgn="b"/>
                      <a:endParaRPr lang="es-ES" sz="1100" b="0" i="0" u="none" strike="noStrike">
                        <a:solidFill>
                          <a:srgbClr val="000000"/>
                        </a:solidFill>
                        <a:latin typeface="Helv"/>
                      </a:endParaRPr>
                    </a:p>
                  </a:txBody>
                  <a:tcPr marL="6910" marR="6910" marT="691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endParaRPr lang="es-ES" sz="1100" b="0" i="0" u="none" strike="noStrike">
                        <a:solidFill>
                          <a:srgbClr val="000000"/>
                        </a:solidFill>
                        <a:latin typeface="Arial"/>
                      </a:endParaRPr>
                    </a:p>
                  </a:txBody>
                  <a:tcPr marL="6910" marR="6910" marT="691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endParaRPr lang="es-ES" sz="1100" b="0" i="0" u="none" strike="noStrike">
                        <a:solidFill>
                          <a:srgbClr val="000000"/>
                        </a:solidFill>
                        <a:latin typeface="Arial"/>
                      </a:endParaRPr>
                    </a:p>
                  </a:txBody>
                  <a:tcPr marL="6910" marR="6910" marT="691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endParaRPr lang="es-ES" sz="1100" b="0" i="0" u="none" strike="noStrike">
                        <a:solidFill>
                          <a:srgbClr val="000000"/>
                        </a:solidFill>
                        <a:latin typeface="Arial"/>
                      </a:endParaRPr>
                    </a:p>
                  </a:txBody>
                  <a:tcPr marL="6910" marR="6910" marT="691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endParaRPr lang="es-ES" sz="1100" b="0" i="0" u="none" strike="noStrike">
                        <a:solidFill>
                          <a:srgbClr val="000000"/>
                        </a:solidFill>
                        <a:latin typeface="Arial"/>
                      </a:endParaRPr>
                    </a:p>
                  </a:txBody>
                  <a:tcPr marL="6910" marR="6910" marT="691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s-ES" sz="1100" b="0" i="0" u="none" strike="noStrike" dirty="0">
                        <a:solidFill>
                          <a:srgbClr val="000000"/>
                        </a:solidFill>
                        <a:latin typeface="Helv"/>
                      </a:endParaRPr>
                    </a:p>
                  </a:txBody>
                  <a:tcPr marL="6910" marR="6910" marT="691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1579">
                <a:tc>
                  <a:txBody>
                    <a:bodyPr/>
                    <a:lstStyle/>
                    <a:p>
                      <a:pPr algn="r" fontAlgn="ctr"/>
                      <a:r>
                        <a:rPr lang="es-ES" sz="1100" b="1" i="0" u="none" strike="noStrike" dirty="0">
                          <a:solidFill>
                            <a:srgbClr val="000000"/>
                          </a:solidFill>
                          <a:latin typeface="Arial"/>
                        </a:rPr>
                        <a:t>TOTALES</a:t>
                      </a:r>
                    </a:p>
                  </a:txBody>
                  <a:tcPr marL="6910" marR="6910" marT="69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100" b="1" i="0" u="none" strike="noStrike" dirty="0">
                          <a:solidFill>
                            <a:srgbClr val="000000"/>
                          </a:solidFill>
                          <a:latin typeface="Arial"/>
                        </a:rPr>
                        <a:t>647</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100" b="1" i="0" u="none" strike="noStrike" dirty="0">
                          <a:solidFill>
                            <a:srgbClr val="000000"/>
                          </a:solidFill>
                          <a:latin typeface="Arial"/>
                        </a:rPr>
                        <a:t>171</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100" b="1" i="0" u="none" strike="noStrike" dirty="0">
                          <a:solidFill>
                            <a:srgbClr val="000000"/>
                          </a:solidFill>
                          <a:latin typeface="Arial"/>
                        </a:rPr>
                        <a:t>74</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100" b="1" i="0" u="none" strike="noStrike" dirty="0">
                          <a:solidFill>
                            <a:srgbClr val="000000"/>
                          </a:solidFill>
                          <a:latin typeface="Arial"/>
                        </a:rPr>
                        <a:t>11</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100" b="1" i="0" u="none" strike="noStrike" dirty="0">
                          <a:solidFill>
                            <a:srgbClr val="000000"/>
                          </a:solidFill>
                          <a:latin typeface="Arial"/>
                        </a:rPr>
                        <a:t>903</a:t>
                      </a:r>
                    </a:p>
                  </a:txBody>
                  <a:tcPr marL="6910" marR="6910" marT="691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bl>
          </a:graphicData>
        </a:graphic>
      </p:graphicFrame>
      <p:pic>
        <p:nvPicPr>
          <p:cNvPr id="5" name="4 Imagen"/>
          <p:cNvPicPr/>
          <p:nvPr/>
        </p:nvPicPr>
        <p:blipFill>
          <a:blip r:embed="rId2"/>
          <a:srcRect l="1444" t="4768" r="3080" b="48505"/>
          <a:stretch>
            <a:fillRect/>
          </a:stretch>
        </p:blipFill>
        <p:spPr bwMode="auto">
          <a:xfrm>
            <a:off x="0" y="-142900"/>
            <a:ext cx="9144000" cy="123493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nvGraphicFramePr>
        <p:xfrm>
          <a:off x="395536" y="2132861"/>
          <a:ext cx="8496944" cy="4464491"/>
        </p:xfrm>
        <a:graphic>
          <a:graphicData uri="http://schemas.openxmlformats.org/drawingml/2006/table">
            <a:tbl>
              <a:tblPr/>
              <a:tblGrid>
                <a:gridCol w="2124236"/>
                <a:gridCol w="2124236"/>
                <a:gridCol w="2124236"/>
                <a:gridCol w="2124236"/>
              </a:tblGrid>
              <a:tr h="518271">
                <a:tc>
                  <a:txBody>
                    <a:bodyPr/>
                    <a:lstStyle/>
                    <a:p>
                      <a:pPr algn="ctr" fontAlgn="b"/>
                      <a:r>
                        <a:rPr lang="es-ES" sz="1400" b="1" i="0" u="none" strike="noStrike" dirty="0">
                          <a:solidFill>
                            <a:srgbClr val="000000"/>
                          </a:solidFill>
                          <a:latin typeface="Arial"/>
                        </a:rPr>
                        <a:t>CONTINENTES</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b"/>
                      <a:r>
                        <a:rPr lang="es-ES" sz="1400" b="1" i="0" u="none" strike="noStrike" dirty="0">
                          <a:solidFill>
                            <a:srgbClr val="000000"/>
                          </a:solidFill>
                          <a:latin typeface="Arial"/>
                        </a:rPr>
                        <a:t>SUPERFICIE HAS</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b"/>
                      <a:r>
                        <a:rPr lang="es-ES" sz="1400" b="1" i="0" u="none" strike="noStrike" dirty="0">
                          <a:solidFill>
                            <a:srgbClr val="000000"/>
                          </a:solidFill>
                          <a:latin typeface="Arial"/>
                        </a:rPr>
                        <a:t>% EN RELACION AGRICULTURA TOTAL</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b"/>
                      <a:r>
                        <a:rPr lang="es-ES" sz="1400" b="1" i="0" u="none" strike="noStrike" dirty="0">
                          <a:solidFill>
                            <a:srgbClr val="000000"/>
                          </a:solidFill>
                          <a:latin typeface="Arial"/>
                        </a:rPr>
                        <a:t>EXPLOTACIONES Nº</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394622">
                <a:tc>
                  <a:txBody>
                    <a:bodyPr/>
                    <a:lstStyle/>
                    <a:p>
                      <a:pPr algn="l" fontAlgn="b"/>
                      <a:r>
                        <a:rPr lang="es-ES" sz="1400" b="1" i="0" u="none" strike="noStrike" dirty="0">
                          <a:solidFill>
                            <a:srgbClr val="000000"/>
                          </a:solidFill>
                          <a:latin typeface="Arial"/>
                        </a:rPr>
                        <a:t>AFRICA</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3300"/>
                          </a:solidFill>
                          <a:latin typeface="Arial"/>
                        </a:rPr>
                        <a:t>1.075.829</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3300"/>
                          </a:solidFill>
                          <a:latin typeface="Arial"/>
                        </a:rPr>
                        <a:t>0,1</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3300"/>
                          </a:solidFill>
                          <a:latin typeface="Arial"/>
                        </a:rPr>
                        <a:t>542.839</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4622">
                <a:tc>
                  <a:txBody>
                    <a:bodyPr/>
                    <a:lstStyle/>
                    <a:p>
                      <a:pPr algn="l" fontAlgn="b"/>
                      <a:r>
                        <a:rPr lang="es-ES" sz="1400" b="1" i="0" u="none" strike="noStrike" dirty="0">
                          <a:solidFill>
                            <a:srgbClr val="000000"/>
                          </a:solidFill>
                          <a:latin typeface="Arial"/>
                        </a:rPr>
                        <a:t>ASIA</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3300"/>
                          </a:solidFill>
                          <a:latin typeface="Arial"/>
                        </a:rPr>
                        <a:t>2.778.297</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ES" sz="1400" b="0" i="0" u="none" strike="noStrike">
                          <a:solidFill>
                            <a:srgbClr val="003300"/>
                          </a:solidFill>
                          <a:latin typeface="Arial"/>
                        </a:rPr>
                        <a:t>0,2</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3300"/>
                          </a:solidFill>
                          <a:latin typeface="Arial"/>
                        </a:rPr>
                        <a:t>460.762</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4622">
                <a:tc>
                  <a:txBody>
                    <a:bodyPr/>
                    <a:lstStyle/>
                    <a:p>
                      <a:pPr algn="l" fontAlgn="b"/>
                      <a:r>
                        <a:rPr lang="es-ES" sz="1400" b="1" i="0" u="none" strike="noStrike">
                          <a:solidFill>
                            <a:srgbClr val="000000"/>
                          </a:solidFill>
                          <a:latin typeface="Arial"/>
                        </a:rPr>
                        <a:t>EUROPA</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3300"/>
                          </a:solidFill>
                          <a:latin typeface="Arial"/>
                        </a:rPr>
                        <a:t>10.002.087</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ES" sz="1400" b="0" i="0" u="none" strike="noStrike">
                          <a:solidFill>
                            <a:srgbClr val="003300"/>
                          </a:solidFill>
                          <a:latin typeface="Arial"/>
                        </a:rPr>
                        <a:t>2,1</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3300"/>
                          </a:solidFill>
                          <a:latin typeface="Arial"/>
                        </a:rPr>
                        <a:t>277.362</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4622">
                <a:tc>
                  <a:txBody>
                    <a:bodyPr/>
                    <a:lstStyle/>
                    <a:p>
                      <a:pPr algn="l" fontAlgn="b"/>
                      <a:r>
                        <a:rPr lang="es-ES" sz="1400" b="1" i="0" u="none" strike="noStrike">
                          <a:solidFill>
                            <a:srgbClr val="000000"/>
                          </a:solidFill>
                          <a:latin typeface="Arial"/>
                        </a:rPr>
                        <a:t>AMÉRICA LATINA</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3300"/>
                          </a:solidFill>
                          <a:latin typeface="Arial"/>
                        </a:rPr>
                        <a:t>8.389.459</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ES" sz="1400" b="0" i="0" u="none" strike="noStrike">
                          <a:solidFill>
                            <a:srgbClr val="003300"/>
                          </a:solidFill>
                          <a:latin typeface="Arial"/>
                        </a:rPr>
                        <a:t>1,4</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3300"/>
                          </a:solidFill>
                          <a:latin typeface="Arial"/>
                        </a:rPr>
                        <a:t>272.232</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4622">
                <a:tc>
                  <a:txBody>
                    <a:bodyPr/>
                    <a:lstStyle/>
                    <a:p>
                      <a:pPr algn="l" fontAlgn="b"/>
                      <a:r>
                        <a:rPr lang="es-ES" sz="1400" b="1" i="0" u="none" strike="noStrike">
                          <a:solidFill>
                            <a:srgbClr val="000000"/>
                          </a:solidFill>
                          <a:latin typeface="Arial"/>
                        </a:rPr>
                        <a:t>NORTEAMÉRICA</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3300"/>
                          </a:solidFill>
                          <a:latin typeface="Arial"/>
                        </a:rPr>
                        <a:t>2.652.624</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3300"/>
                          </a:solidFill>
                          <a:latin typeface="Arial"/>
                        </a:rPr>
                        <a:t>0,7</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3300"/>
                          </a:solidFill>
                          <a:latin typeface="Arial"/>
                        </a:rPr>
                        <a:t>16.870</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4622">
                <a:tc>
                  <a:txBody>
                    <a:bodyPr/>
                    <a:lstStyle/>
                    <a:p>
                      <a:pPr algn="l" fontAlgn="b"/>
                      <a:r>
                        <a:rPr lang="es-ES" sz="1400" b="1" i="0" u="none" strike="noStrike">
                          <a:solidFill>
                            <a:srgbClr val="000000"/>
                          </a:solidFill>
                          <a:latin typeface="Arial"/>
                        </a:rPr>
                        <a:t>OCEANÍA</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Arial"/>
                        </a:rPr>
                        <a:t>12.144.984</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Arial"/>
                        </a:rPr>
                        <a:t>2,9</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Arial"/>
                        </a:rPr>
                        <a:t>8.483</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4622">
                <a:tc>
                  <a:txBody>
                    <a:bodyPr/>
                    <a:lstStyle/>
                    <a:p>
                      <a:pPr algn="l" fontAlgn="b"/>
                      <a:r>
                        <a:rPr lang="es-ES" sz="1400" b="1" i="0" u="none" strike="noStrike">
                          <a:solidFill>
                            <a:srgbClr val="000000"/>
                          </a:solidFill>
                          <a:latin typeface="Arial"/>
                        </a:rPr>
                        <a:t>TOTAL</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r" fontAlgn="b"/>
                      <a:r>
                        <a:rPr lang="es-ES" sz="1400" b="1" i="0" u="none" strike="noStrike">
                          <a:solidFill>
                            <a:srgbClr val="000000"/>
                          </a:solidFill>
                          <a:latin typeface="Arial"/>
                        </a:rPr>
                        <a:t>37.043.280</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fontAlgn="b"/>
                      <a:r>
                        <a:rPr lang="es-ES" sz="1400" b="1" i="0" u="none" strike="noStrike" dirty="0">
                          <a:solidFill>
                            <a:srgbClr val="000000"/>
                          </a:solidFill>
                          <a:latin typeface="Arial"/>
                        </a:rPr>
                        <a:t>0,9</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r" fontAlgn="b"/>
                      <a:r>
                        <a:rPr lang="es-ES" sz="1400" b="1" i="0" u="none" strike="noStrike">
                          <a:solidFill>
                            <a:srgbClr val="000000"/>
                          </a:solidFill>
                          <a:latin typeface="Arial"/>
                        </a:rPr>
                        <a:t>1.578.548</a:t>
                      </a:r>
                    </a:p>
                  </a:txBody>
                  <a:tcPr marL="5802" marR="5802" marT="58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r>
              <a:tr h="394622">
                <a:tc>
                  <a:txBody>
                    <a:bodyPr/>
                    <a:lstStyle/>
                    <a:p>
                      <a:pPr algn="l" fontAlgn="b"/>
                      <a:endParaRPr lang="es-ES" sz="1400" b="0" i="0" u="none" strike="noStrike">
                        <a:solidFill>
                          <a:srgbClr val="000000"/>
                        </a:solidFill>
                        <a:latin typeface="Calibri"/>
                      </a:endParaRPr>
                    </a:p>
                  </a:txBody>
                  <a:tcPr marL="5802" marR="5802" marT="580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ES" sz="1400" b="0" i="0" u="none" strike="noStrike">
                        <a:solidFill>
                          <a:srgbClr val="000000"/>
                        </a:solidFill>
                        <a:latin typeface="Calibri"/>
                      </a:endParaRPr>
                    </a:p>
                  </a:txBody>
                  <a:tcPr marL="5802" marR="5802" marT="580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ES" sz="1400" b="0" i="0" u="none" strike="noStrike" dirty="0">
                        <a:solidFill>
                          <a:srgbClr val="000000"/>
                        </a:solidFill>
                        <a:latin typeface="Calibri"/>
                      </a:endParaRPr>
                    </a:p>
                  </a:txBody>
                  <a:tcPr marL="5802" marR="5802" marT="580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s-ES" sz="1400" b="0" i="0" u="none" strike="noStrike">
                        <a:solidFill>
                          <a:srgbClr val="000000"/>
                        </a:solidFill>
                        <a:latin typeface="Calibri"/>
                      </a:endParaRPr>
                    </a:p>
                  </a:txBody>
                  <a:tcPr marL="5802" marR="5802" marT="5802" marB="0" anchor="b">
                    <a:lnL>
                      <a:noFill/>
                    </a:lnL>
                    <a:lnR>
                      <a:noFill/>
                    </a:lnR>
                    <a:lnT w="12700" cap="flat" cmpd="sng" algn="ctr">
                      <a:solidFill>
                        <a:srgbClr val="000000"/>
                      </a:solidFill>
                      <a:prstDash val="solid"/>
                      <a:round/>
                      <a:headEnd type="none" w="med" len="med"/>
                      <a:tailEnd type="none" w="med" len="med"/>
                    </a:lnT>
                    <a:lnB>
                      <a:noFill/>
                    </a:lnB>
                  </a:tcPr>
                </a:tc>
              </a:tr>
              <a:tr h="394622">
                <a:tc>
                  <a:txBody>
                    <a:bodyPr/>
                    <a:lstStyle/>
                    <a:p>
                      <a:pPr algn="l" fontAlgn="b"/>
                      <a:r>
                        <a:rPr lang="es-ES" sz="1400" b="1" i="1" u="none" strike="noStrike">
                          <a:solidFill>
                            <a:srgbClr val="000000"/>
                          </a:solidFill>
                          <a:latin typeface="Arial"/>
                        </a:rPr>
                        <a:t>Fuente: Söl-Fibl/ IFOAM</a:t>
                      </a:r>
                    </a:p>
                  </a:txBody>
                  <a:tcPr marL="5802" marR="5802" marT="5802" marB="0" anchor="b">
                    <a:lnL>
                      <a:noFill/>
                    </a:lnL>
                    <a:lnR>
                      <a:noFill/>
                    </a:lnR>
                    <a:lnT>
                      <a:noFill/>
                    </a:lnT>
                    <a:lnB>
                      <a:noFill/>
                    </a:lnB>
                  </a:tcPr>
                </a:tc>
                <a:tc>
                  <a:txBody>
                    <a:bodyPr/>
                    <a:lstStyle/>
                    <a:p>
                      <a:pPr algn="l" fontAlgn="b"/>
                      <a:endParaRPr lang="es-ES" sz="1400" b="0" i="0" u="none" strike="noStrike">
                        <a:solidFill>
                          <a:srgbClr val="000000"/>
                        </a:solidFill>
                        <a:latin typeface="Calibri"/>
                      </a:endParaRPr>
                    </a:p>
                  </a:txBody>
                  <a:tcPr marL="5802" marR="5802" marT="5802" marB="0" anchor="b">
                    <a:lnL>
                      <a:noFill/>
                    </a:lnL>
                    <a:lnR>
                      <a:noFill/>
                    </a:lnR>
                    <a:lnT>
                      <a:noFill/>
                    </a:lnT>
                    <a:lnB>
                      <a:noFill/>
                    </a:lnB>
                  </a:tcPr>
                </a:tc>
                <a:tc>
                  <a:txBody>
                    <a:bodyPr/>
                    <a:lstStyle/>
                    <a:p>
                      <a:pPr algn="l" fontAlgn="b"/>
                      <a:endParaRPr lang="es-ES" sz="1400" b="0" i="0" u="none" strike="noStrike" dirty="0">
                        <a:solidFill>
                          <a:srgbClr val="000000"/>
                        </a:solidFill>
                        <a:latin typeface="Calibri"/>
                      </a:endParaRPr>
                    </a:p>
                  </a:txBody>
                  <a:tcPr marL="5802" marR="5802" marT="5802" marB="0" anchor="b">
                    <a:lnL>
                      <a:noFill/>
                    </a:lnL>
                    <a:lnR>
                      <a:noFill/>
                    </a:lnR>
                    <a:lnT>
                      <a:noFill/>
                    </a:lnT>
                    <a:lnB>
                      <a:noFill/>
                    </a:lnB>
                  </a:tcPr>
                </a:tc>
                <a:tc>
                  <a:txBody>
                    <a:bodyPr/>
                    <a:lstStyle/>
                    <a:p>
                      <a:pPr algn="l" fontAlgn="b"/>
                      <a:endParaRPr lang="es-ES" sz="1400" b="0" i="0" u="none" strike="noStrike" dirty="0">
                        <a:solidFill>
                          <a:srgbClr val="000000"/>
                        </a:solidFill>
                        <a:latin typeface="Calibri"/>
                      </a:endParaRPr>
                    </a:p>
                  </a:txBody>
                  <a:tcPr marL="5802" marR="5802" marT="5802" marB="0" anchor="b">
                    <a:lnL>
                      <a:noFill/>
                    </a:lnL>
                    <a:lnR>
                      <a:noFill/>
                    </a:lnR>
                    <a:lnT>
                      <a:noFill/>
                    </a:lnT>
                    <a:lnB>
                      <a:noFill/>
                    </a:lnB>
                  </a:tcPr>
                </a:tc>
              </a:tr>
              <a:tr h="394622">
                <a:tc gridSpan="2">
                  <a:txBody>
                    <a:bodyPr/>
                    <a:lstStyle/>
                    <a:p>
                      <a:pPr algn="l" fontAlgn="b"/>
                      <a:r>
                        <a:rPr lang="es-ES" sz="1400" b="0" i="0" u="none" strike="noStrike">
                          <a:solidFill>
                            <a:srgbClr val="000000"/>
                          </a:solidFill>
                          <a:latin typeface="Calibri"/>
                        </a:rPr>
                        <a:t>Nota: Los datos de NorteAmérica y Australia son de 2009</a:t>
                      </a:r>
                    </a:p>
                  </a:txBody>
                  <a:tcPr marL="5802" marR="5802" marT="5802" marB="0" anchor="b">
                    <a:lnL>
                      <a:noFill/>
                    </a:lnL>
                    <a:lnR>
                      <a:noFill/>
                    </a:lnR>
                    <a:lnT>
                      <a:noFill/>
                    </a:lnT>
                    <a:lnB>
                      <a:noFill/>
                    </a:lnB>
                  </a:tcPr>
                </a:tc>
                <a:tc hMerge="1">
                  <a:txBody>
                    <a:bodyPr/>
                    <a:lstStyle/>
                    <a:p>
                      <a:endParaRPr lang="es-ES"/>
                    </a:p>
                  </a:txBody>
                  <a:tcPr/>
                </a:tc>
                <a:tc>
                  <a:txBody>
                    <a:bodyPr/>
                    <a:lstStyle/>
                    <a:p>
                      <a:pPr algn="l" fontAlgn="b"/>
                      <a:endParaRPr lang="es-ES" sz="1400" b="0" i="0" u="none" strike="noStrike">
                        <a:solidFill>
                          <a:srgbClr val="000000"/>
                        </a:solidFill>
                        <a:latin typeface="Calibri"/>
                      </a:endParaRPr>
                    </a:p>
                  </a:txBody>
                  <a:tcPr marL="5802" marR="5802" marT="5802" marB="0" anchor="b">
                    <a:lnL>
                      <a:noFill/>
                    </a:lnL>
                    <a:lnR>
                      <a:noFill/>
                    </a:lnR>
                    <a:lnT>
                      <a:noFill/>
                    </a:lnT>
                    <a:lnB>
                      <a:noFill/>
                    </a:lnB>
                  </a:tcPr>
                </a:tc>
                <a:tc>
                  <a:txBody>
                    <a:bodyPr/>
                    <a:lstStyle/>
                    <a:p>
                      <a:pPr algn="l" fontAlgn="b"/>
                      <a:endParaRPr lang="es-ES" sz="1400" b="0" i="0" u="none" strike="noStrike" dirty="0">
                        <a:solidFill>
                          <a:srgbClr val="000000"/>
                        </a:solidFill>
                        <a:latin typeface="Calibri"/>
                      </a:endParaRPr>
                    </a:p>
                  </a:txBody>
                  <a:tcPr marL="5802" marR="5802" marT="5802" marB="0" anchor="b">
                    <a:lnL>
                      <a:noFill/>
                    </a:lnL>
                    <a:lnR>
                      <a:noFill/>
                    </a:lnR>
                    <a:lnT>
                      <a:noFill/>
                    </a:lnT>
                    <a:lnB>
                      <a:noFill/>
                    </a:lnB>
                  </a:tcPr>
                </a:tc>
              </a:tr>
            </a:tbl>
          </a:graphicData>
        </a:graphic>
      </p:graphicFrame>
      <p:sp>
        <p:nvSpPr>
          <p:cNvPr id="3" name="2 CuadroTexto"/>
          <p:cNvSpPr txBox="1"/>
          <p:nvPr/>
        </p:nvSpPr>
        <p:spPr>
          <a:xfrm>
            <a:off x="626751" y="1353909"/>
            <a:ext cx="7977697" cy="646331"/>
          </a:xfrm>
          <a:prstGeom prst="rect">
            <a:avLst/>
          </a:prstGeom>
          <a:noFill/>
        </p:spPr>
        <p:txBody>
          <a:bodyPr wrap="none" rtlCol="0">
            <a:spAutoFit/>
          </a:bodyPr>
          <a:lstStyle/>
          <a:p>
            <a:pPr algn="ctr"/>
            <a:r>
              <a:rPr lang="es-ES" b="1" dirty="0" smtClean="0"/>
              <a:t>DISTRIBUCIÓN DE LA SUPERFICIE Y EXPLOTACIONES EN AGRICULTURA ECOLÓGICA</a:t>
            </a:r>
          </a:p>
          <a:p>
            <a:pPr algn="ctr"/>
            <a:r>
              <a:rPr lang="es-ES" b="1" dirty="0" smtClean="0"/>
              <a:t> POR CONTINENTE. AÑO 2010</a:t>
            </a:r>
            <a:endParaRPr lang="es-ES" b="1" dirty="0"/>
          </a:p>
        </p:txBody>
      </p:sp>
      <p:pic>
        <p:nvPicPr>
          <p:cNvPr id="6" name="5 Imagen"/>
          <p:cNvPicPr/>
          <p:nvPr/>
        </p:nvPicPr>
        <p:blipFill>
          <a:blip r:embed="rId2"/>
          <a:srcRect l="1444" t="4768" r="3080" b="48505"/>
          <a:stretch>
            <a:fillRect/>
          </a:stretch>
        </p:blipFill>
        <p:spPr bwMode="auto">
          <a:xfrm>
            <a:off x="0" y="0"/>
            <a:ext cx="9144000" cy="123493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54032"/>
          </a:xfrm>
        </p:spPr>
        <p:txBody>
          <a:bodyPr>
            <a:normAutofit fontScale="90000"/>
          </a:bodyPr>
          <a:lstStyle/>
          <a:p>
            <a:endParaRPr lang="es-ES" dirty="0"/>
          </a:p>
        </p:txBody>
      </p:sp>
      <p:graphicFrame>
        <p:nvGraphicFramePr>
          <p:cNvPr id="4" name="3 Marcador de contenido"/>
          <p:cNvGraphicFramePr>
            <a:graphicFrameLocks noGrp="1"/>
          </p:cNvGraphicFramePr>
          <p:nvPr>
            <p:ph idx="1"/>
          </p:nvPr>
        </p:nvGraphicFramePr>
        <p:xfrm>
          <a:off x="571472" y="1285854"/>
          <a:ext cx="8001056" cy="5256630"/>
        </p:xfrm>
        <a:graphic>
          <a:graphicData uri="http://schemas.openxmlformats.org/drawingml/2006/table">
            <a:tbl>
              <a:tblPr/>
              <a:tblGrid>
                <a:gridCol w="2393066"/>
                <a:gridCol w="1172360"/>
                <a:gridCol w="1281135"/>
                <a:gridCol w="1607462"/>
                <a:gridCol w="1547033"/>
              </a:tblGrid>
              <a:tr h="391834">
                <a:tc gridSpan="5">
                  <a:txBody>
                    <a:bodyPr/>
                    <a:lstStyle/>
                    <a:p>
                      <a:pPr algn="ctr" fontAlgn="ctr"/>
                      <a:r>
                        <a:rPr lang="es-ES" sz="1400" b="1" i="0" u="none" strike="noStrike" dirty="0">
                          <a:solidFill>
                            <a:srgbClr val="000000"/>
                          </a:solidFill>
                          <a:latin typeface="Calibri"/>
                        </a:rPr>
                        <a:t>OPERADORES Y SUPERFICIE POR PROVINCIAS EN AGRICULTURA Y GANADERÍA ECOLÓGICA REGISTRADA EN EL SERVICIO DE CERTIFICACIÓN CAAE, S.L.U. AÑO 2011</a:t>
                      </a:r>
                    </a:p>
                  </a:txBody>
                  <a:tcPr marL="6765" marR="6765" marT="6765" marB="0" anchor="ctr">
                    <a:lnL>
                      <a:noFill/>
                    </a:lnL>
                    <a:lnR>
                      <a:noFill/>
                    </a:lnR>
                    <a:lnT>
                      <a:noFill/>
                    </a:lnT>
                    <a:lnB>
                      <a:noFill/>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199792">
                <a:tc>
                  <a:txBody>
                    <a:bodyPr/>
                    <a:lstStyle/>
                    <a:p>
                      <a:pPr algn="ctr" fontAlgn="ctr"/>
                      <a:endParaRPr lang="es-ES" sz="1100" b="0" i="0" u="none" strike="noStrike" dirty="0">
                        <a:solidFill>
                          <a:srgbClr val="000000"/>
                        </a:solidFill>
                        <a:latin typeface="Calibri"/>
                      </a:endParaRPr>
                    </a:p>
                  </a:txBody>
                  <a:tcPr marL="6765" marR="6765" marT="6765"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endParaRPr lang="es-ES" sz="1100" b="0" i="0" u="none" strike="noStrike" dirty="0">
                        <a:solidFill>
                          <a:srgbClr val="000000"/>
                        </a:solidFill>
                        <a:latin typeface="Calibri"/>
                      </a:endParaRPr>
                    </a:p>
                  </a:txBody>
                  <a:tcPr marL="6765" marR="6765" marT="6765"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endParaRPr lang="es-ES" sz="1100" b="0" i="0" u="none" strike="noStrike" dirty="0">
                        <a:solidFill>
                          <a:srgbClr val="000000"/>
                        </a:solidFill>
                        <a:latin typeface="Calibri"/>
                      </a:endParaRPr>
                    </a:p>
                  </a:txBody>
                  <a:tcPr marL="6765" marR="6765" marT="6765"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endParaRPr lang="es-ES" sz="1100" b="0" i="0" u="none" strike="noStrike">
                        <a:solidFill>
                          <a:srgbClr val="000000"/>
                        </a:solidFill>
                        <a:latin typeface="Calibri"/>
                      </a:endParaRPr>
                    </a:p>
                  </a:txBody>
                  <a:tcPr marL="6765" marR="6765" marT="6765"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endParaRPr lang="es-ES" sz="1100" b="0" i="0" u="none" strike="noStrike" dirty="0">
                        <a:solidFill>
                          <a:srgbClr val="000000"/>
                        </a:solidFill>
                        <a:latin typeface="Calibri"/>
                      </a:endParaRPr>
                    </a:p>
                  </a:txBody>
                  <a:tcPr marL="6765" marR="6765" marT="6765" marB="0" anchor="ctr">
                    <a:lnL>
                      <a:noFill/>
                    </a:lnL>
                    <a:lnR>
                      <a:noFill/>
                    </a:lnR>
                    <a:lnT>
                      <a:noFill/>
                    </a:lnT>
                    <a:lnB w="12700" cap="flat" cmpd="sng" algn="ctr">
                      <a:solidFill>
                        <a:srgbClr val="000000"/>
                      </a:solidFill>
                      <a:prstDash val="solid"/>
                      <a:round/>
                      <a:headEnd type="none" w="med" len="med"/>
                      <a:tailEnd type="none" w="med" len="med"/>
                    </a:lnB>
                  </a:tcPr>
                </a:tc>
              </a:tr>
              <a:tr h="261564">
                <a:tc rowSpan="2">
                  <a:txBody>
                    <a:bodyPr/>
                    <a:lstStyle/>
                    <a:p>
                      <a:pPr algn="ctr" fontAlgn="ctr"/>
                      <a:r>
                        <a:rPr lang="es-ES" sz="1000" b="1" i="0" u="none" strike="noStrike" dirty="0">
                          <a:solidFill>
                            <a:srgbClr val="000000"/>
                          </a:solidFill>
                          <a:latin typeface="Comic Sans MS"/>
                        </a:rPr>
                        <a:t>PROVINCIAS / COMUNIDAD AUTONOMA</a:t>
                      </a:r>
                    </a:p>
                  </a:txBody>
                  <a:tcPr marL="6765" marR="6765" marT="67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2">
                  <a:txBody>
                    <a:bodyPr/>
                    <a:lstStyle/>
                    <a:p>
                      <a:pPr algn="ctr" fontAlgn="ctr"/>
                      <a:r>
                        <a:rPr lang="es-ES" sz="1000" b="1" i="0" u="none" strike="noStrike" dirty="0">
                          <a:solidFill>
                            <a:srgbClr val="000000"/>
                          </a:solidFill>
                          <a:latin typeface="Arial"/>
                        </a:rPr>
                        <a:t>OPERADORES</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2">
                  <a:txBody>
                    <a:bodyPr/>
                    <a:lstStyle/>
                    <a:p>
                      <a:pPr algn="ctr" fontAlgn="ctr"/>
                      <a:r>
                        <a:rPr lang="es-ES" sz="1000" b="1" i="0" u="none" strike="noStrike" dirty="0">
                          <a:solidFill>
                            <a:srgbClr val="000000"/>
                          </a:solidFill>
                          <a:latin typeface="Arial"/>
                        </a:rPr>
                        <a:t>PRODUCTORES</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2">
                  <a:txBody>
                    <a:bodyPr/>
                    <a:lstStyle/>
                    <a:p>
                      <a:pPr algn="ctr" fontAlgn="ctr"/>
                      <a:r>
                        <a:rPr lang="es-ES" sz="900" b="1" i="0" u="none" strike="noStrike" dirty="0">
                          <a:solidFill>
                            <a:srgbClr val="000000"/>
                          </a:solidFill>
                          <a:latin typeface="Arial"/>
                        </a:rPr>
                        <a:t>ELABORADORES, COMERCIALIZADORES E IMPORTADORES</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000" b="1" i="0" u="none" strike="noStrike">
                          <a:solidFill>
                            <a:srgbClr val="000000"/>
                          </a:solidFill>
                          <a:latin typeface="Arial"/>
                        </a:rPr>
                        <a:t>SUPERFICIE TOTAL</a:t>
                      </a:r>
                    </a:p>
                  </a:txBody>
                  <a:tcPr marL="6765" marR="6765" marT="67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92D050"/>
                    </a:solidFill>
                  </a:tcPr>
                </a:tc>
              </a:tr>
              <a:tr h="242189">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algn="ctr" fontAlgn="ctr"/>
                      <a:r>
                        <a:rPr lang="es-ES" sz="1000" b="1" i="0" u="none" strike="noStrike" dirty="0">
                          <a:solidFill>
                            <a:srgbClr val="000000"/>
                          </a:solidFill>
                          <a:latin typeface="Arial"/>
                        </a:rPr>
                        <a:t>INSCRITA (Has.)</a:t>
                      </a:r>
                    </a:p>
                  </a:txBody>
                  <a:tcPr marL="6765" marR="6765" marT="67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2D050"/>
                    </a:solidFill>
                  </a:tcPr>
                </a:tc>
              </a:tr>
              <a:tr h="199792">
                <a:tc>
                  <a:txBody>
                    <a:bodyPr/>
                    <a:lstStyle/>
                    <a:p>
                      <a:pPr algn="l" fontAlgn="b"/>
                      <a:endParaRPr lang="es-ES" sz="1100" b="0" i="0" u="none" strike="noStrike">
                        <a:solidFill>
                          <a:srgbClr val="000000"/>
                        </a:solidFill>
                        <a:latin typeface="Helv"/>
                      </a:endParaRPr>
                    </a:p>
                  </a:txBody>
                  <a:tcPr marL="6765" marR="6765" marT="676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s-ES" sz="1100" b="0" i="0" u="none" strike="noStrike">
                        <a:solidFill>
                          <a:srgbClr val="000000"/>
                        </a:solidFill>
                        <a:latin typeface="Helv"/>
                      </a:endParaRPr>
                    </a:p>
                  </a:txBody>
                  <a:tcPr marL="6765" marR="6765" marT="676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s-ES" sz="1100" b="0" i="0" u="none" strike="noStrike">
                        <a:solidFill>
                          <a:srgbClr val="000000"/>
                        </a:solidFill>
                        <a:latin typeface="Helv"/>
                      </a:endParaRPr>
                    </a:p>
                  </a:txBody>
                  <a:tcPr marL="6765" marR="6765" marT="676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s-ES" sz="1100" b="0" i="0" u="none" strike="noStrike">
                        <a:solidFill>
                          <a:srgbClr val="000000"/>
                        </a:solidFill>
                        <a:latin typeface="Helv"/>
                      </a:endParaRPr>
                    </a:p>
                  </a:txBody>
                  <a:tcPr marL="6765" marR="6765" marT="676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s-ES" sz="1100" b="0" i="0" u="none" strike="noStrike">
                        <a:solidFill>
                          <a:srgbClr val="000000"/>
                        </a:solidFill>
                        <a:latin typeface="Helv"/>
                      </a:endParaRPr>
                    </a:p>
                  </a:txBody>
                  <a:tcPr marL="6765" marR="6765" marT="676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2501">
                <a:tc>
                  <a:txBody>
                    <a:bodyPr/>
                    <a:lstStyle/>
                    <a:p>
                      <a:pPr algn="l" fontAlgn="ctr"/>
                      <a:r>
                        <a:rPr lang="es-ES" sz="1050" b="0" i="0" u="none" strike="noStrike" dirty="0">
                          <a:solidFill>
                            <a:srgbClr val="000000"/>
                          </a:solidFill>
                          <a:latin typeface="Arial"/>
                        </a:rPr>
                        <a:t>ALMERÍA</a:t>
                      </a:r>
                    </a:p>
                  </a:txBody>
                  <a:tcPr marL="6765" marR="6765" marT="67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dirty="0">
                          <a:solidFill>
                            <a:srgbClr val="000000"/>
                          </a:solidFill>
                          <a:latin typeface="Arial"/>
                        </a:rPr>
                        <a:t>1.066 </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dirty="0">
                          <a:solidFill>
                            <a:srgbClr val="000000"/>
                          </a:solidFill>
                          <a:latin typeface="Arial"/>
                        </a:rPr>
                        <a:t>1.000 </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66 </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23.074,56</a:t>
                      </a:r>
                    </a:p>
                  </a:txBody>
                  <a:tcPr marL="6765" marR="6765" marT="67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2501">
                <a:tc>
                  <a:txBody>
                    <a:bodyPr/>
                    <a:lstStyle/>
                    <a:p>
                      <a:pPr algn="l" fontAlgn="ctr"/>
                      <a:r>
                        <a:rPr lang="es-ES" sz="1050" b="0" i="0" u="none" strike="noStrike" dirty="0">
                          <a:solidFill>
                            <a:srgbClr val="000000"/>
                          </a:solidFill>
                          <a:latin typeface="Arial"/>
                        </a:rPr>
                        <a:t>CÁDIZ</a:t>
                      </a:r>
                    </a:p>
                  </a:txBody>
                  <a:tcPr marL="6765" marR="6765" marT="67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650 </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554 </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dirty="0">
                          <a:solidFill>
                            <a:srgbClr val="000000"/>
                          </a:solidFill>
                          <a:latin typeface="Arial"/>
                        </a:rPr>
                        <a:t>96 </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dirty="0">
                          <a:solidFill>
                            <a:srgbClr val="000000"/>
                          </a:solidFill>
                          <a:latin typeface="Arial"/>
                        </a:rPr>
                        <a:t>83.537,53</a:t>
                      </a:r>
                    </a:p>
                  </a:txBody>
                  <a:tcPr marL="6765" marR="6765" marT="67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2501">
                <a:tc>
                  <a:txBody>
                    <a:bodyPr/>
                    <a:lstStyle/>
                    <a:p>
                      <a:pPr algn="l" fontAlgn="ctr"/>
                      <a:r>
                        <a:rPr lang="es-ES" sz="1050" b="0" i="0" u="none" strike="noStrike" dirty="0">
                          <a:solidFill>
                            <a:srgbClr val="000000"/>
                          </a:solidFill>
                          <a:latin typeface="Arial"/>
                        </a:rPr>
                        <a:t>CÓRDOBA</a:t>
                      </a:r>
                    </a:p>
                  </a:txBody>
                  <a:tcPr marL="6765" marR="6765" marT="67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1.682 </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1.556 </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126 </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dirty="0">
                          <a:solidFill>
                            <a:srgbClr val="000000"/>
                          </a:solidFill>
                          <a:latin typeface="Arial"/>
                        </a:rPr>
                        <a:t>114.117,13</a:t>
                      </a:r>
                    </a:p>
                  </a:txBody>
                  <a:tcPr marL="6765" marR="6765" marT="67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2501">
                <a:tc>
                  <a:txBody>
                    <a:bodyPr/>
                    <a:lstStyle/>
                    <a:p>
                      <a:pPr algn="l" fontAlgn="ctr"/>
                      <a:r>
                        <a:rPr lang="es-ES" sz="1050" b="0" i="0" u="none" strike="noStrike" dirty="0">
                          <a:solidFill>
                            <a:srgbClr val="000000"/>
                          </a:solidFill>
                          <a:latin typeface="Arial"/>
                        </a:rPr>
                        <a:t>GRANADA</a:t>
                      </a:r>
                    </a:p>
                  </a:txBody>
                  <a:tcPr marL="6765" marR="6765" marT="67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1.325 </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1.207 </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118 </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dirty="0">
                          <a:solidFill>
                            <a:srgbClr val="000000"/>
                          </a:solidFill>
                          <a:latin typeface="Arial"/>
                        </a:rPr>
                        <a:t>95.902,86</a:t>
                      </a:r>
                    </a:p>
                  </a:txBody>
                  <a:tcPr marL="6765" marR="6765" marT="67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2501">
                <a:tc>
                  <a:txBody>
                    <a:bodyPr/>
                    <a:lstStyle/>
                    <a:p>
                      <a:pPr algn="l" fontAlgn="ctr"/>
                      <a:r>
                        <a:rPr lang="es-ES" sz="1050" b="0" i="0" u="none" strike="noStrike" dirty="0">
                          <a:solidFill>
                            <a:srgbClr val="000000"/>
                          </a:solidFill>
                          <a:latin typeface="Arial"/>
                        </a:rPr>
                        <a:t>HUELVA</a:t>
                      </a:r>
                    </a:p>
                  </a:txBody>
                  <a:tcPr marL="6765" marR="6765" marT="67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1.002 </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919 </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83 </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dirty="0">
                          <a:solidFill>
                            <a:srgbClr val="000000"/>
                          </a:solidFill>
                          <a:latin typeface="Arial"/>
                        </a:rPr>
                        <a:t>154.919,83</a:t>
                      </a:r>
                    </a:p>
                  </a:txBody>
                  <a:tcPr marL="6765" marR="6765" marT="67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2501">
                <a:tc>
                  <a:txBody>
                    <a:bodyPr/>
                    <a:lstStyle/>
                    <a:p>
                      <a:pPr algn="l" fontAlgn="ctr"/>
                      <a:r>
                        <a:rPr lang="es-ES" sz="1050" b="0" i="0" u="none" strike="noStrike" dirty="0">
                          <a:solidFill>
                            <a:srgbClr val="000000"/>
                          </a:solidFill>
                          <a:latin typeface="Arial"/>
                        </a:rPr>
                        <a:t>JAÉN</a:t>
                      </a:r>
                    </a:p>
                  </a:txBody>
                  <a:tcPr marL="6765" marR="6765" marT="67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679 </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613 </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66 </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dirty="0">
                          <a:solidFill>
                            <a:srgbClr val="000000"/>
                          </a:solidFill>
                          <a:latin typeface="Arial"/>
                        </a:rPr>
                        <a:t>174.365,49</a:t>
                      </a:r>
                    </a:p>
                  </a:txBody>
                  <a:tcPr marL="6765" marR="6765" marT="67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2501">
                <a:tc>
                  <a:txBody>
                    <a:bodyPr/>
                    <a:lstStyle/>
                    <a:p>
                      <a:pPr algn="l" fontAlgn="ctr"/>
                      <a:r>
                        <a:rPr lang="es-ES" sz="1050" b="0" i="0" u="none" strike="noStrike" dirty="0">
                          <a:solidFill>
                            <a:srgbClr val="000000"/>
                          </a:solidFill>
                          <a:latin typeface="Arial"/>
                        </a:rPr>
                        <a:t>MÁLAGA</a:t>
                      </a:r>
                    </a:p>
                  </a:txBody>
                  <a:tcPr marL="6765" marR="6765" marT="67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821 </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713 </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108 </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dirty="0">
                          <a:solidFill>
                            <a:srgbClr val="000000"/>
                          </a:solidFill>
                          <a:latin typeface="Arial"/>
                        </a:rPr>
                        <a:t>31.989,67</a:t>
                      </a:r>
                    </a:p>
                  </a:txBody>
                  <a:tcPr marL="6765" marR="6765" marT="67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2501">
                <a:tc>
                  <a:txBody>
                    <a:bodyPr/>
                    <a:lstStyle/>
                    <a:p>
                      <a:pPr algn="l" fontAlgn="ctr"/>
                      <a:r>
                        <a:rPr lang="es-ES" sz="1050" b="0" i="0" u="none" strike="noStrike" dirty="0">
                          <a:solidFill>
                            <a:srgbClr val="000000"/>
                          </a:solidFill>
                          <a:latin typeface="Arial"/>
                        </a:rPr>
                        <a:t>SEVILLA</a:t>
                      </a:r>
                    </a:p>
                  </a:txBody>
                  <a:tcPr marL="6765" marR="6765" marT="67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923 </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796 </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127 </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50" b="0" i="0" u="none" strike="noStrike" dirty="0">
                          <a:solidFill>
                            <a:srgbClr val="000000"/>
                          </a:solidFill>
                          <a:latin typeface="Arial"/>
                        </a:rPr>
                        <a:t>112.017,79</a:t>
                      </a:r>
                    </a:p>
                  </a:txBody>
                  <a:tcPr marL="6765" marR="6765" marT="67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2501">
                <a:tc>
                  <a:txBody>
                    <a:bodyPr/>
                    <a:lstStyle/>
                    <a:p>
                      <a:pPr algn="l" fontAlgn="ctr"/>
                      <a:r>
                        <a:rPr lang="es-ES" sz="1100" b="1" i="0" u="none" strike="noStrike" dirty="0">
                          <a:solidFill>
                            <a:srgbClr val="000000"/>
                          </a:solidFill>
                          <a:latin typeface="Arial"/>
                        </a:rPr>
                        <a:t>TOTAL  ANDALUCÍA</a:t>
                      </a:r>
                    </a:p>
                  </a:txBody>
                  <a:tcPr marL="6765" marR="6765" marT="67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050" b="1" i="0" u="none" strike="noStrike" dirty="0">
                          <a:solidFill>
                            <a:srgbClr val="000000"/>
                          </a:solidFill>
                          <a:latin typeface="Arial"/>
                        </a:rPr>
                        <a:t>8.148 </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050" b="1" i="0" u="none" strike="noStrike" dirty="0">
                          <a:solidFill>
                            <a:srgbClr val="000000"/>
                          </a:solidFill>
                          <a:latin typeface="Arial"/>
                        </a:rPr>
                        <a:t>7.358 </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050" b="1" i="0" u="none" strike="noStrike" dirty="0">
                          <a:solidFill>
                            <a:srgbClr val="000000"/>
                          </a:solidFill>
                          <a:latin typeface="Arial"/>
                        </a:rPr>
                        <a:t>790 </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050" b="1" i="0" u="none" strike="noStrike" dirty="0">
                          <a:solidFill>
                            <a:srgbClr val="000000"/>
                          </a:solidFill>
                          <a:latin typeface="Arial"/>
                        </a:rPr>
                        <a:t>789.924,86</a:t>
                      </a:r>
                    </a:p>
                  </a:txBody>
                  <a:tcPr marL="6765" marR="6765" marT="67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232501">
                <a:tc>
                  <a:txBody>
                    <a:bodyPr/>
                    <a:lstStyle/>
                    <a:p>
                      <a:pPr algn="l" fontAlgn="ctr"/>
                      <a:r>
                        <a:rPr lang="es-ES" sz="1050" b="0" i="0" u="none" strike="noStrike" dirty="0">
                          <a:solidFill>
                            <a:srgbClr val="000000"/>
                          </a:solidFill>
                          <a:latin typeface="Arial"/>
                        </a:rPr>
                        <a:t>ALBACETE</a:t>
                      </a:r>
                    </a:p>
                  </a:txBody>
                  <a:tcPr marL="6765" marR="6765" marT="67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794</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762</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dirty="0">
                          <a:solidFill>
                            <a:srgbClr val="000000"/>
                          </a:solidFill>
                          <a:latin typeface="Arial"/>
                        </a:rPr>
                        <a:t>32</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dirty="0">
                          <a:solidFill>
                            <a:srgbClr val="000000"/>
                          </a:solidFill>
                          <a:latin typeface="Arial"/>
                        </a:rPr>
                        <a:t>28.430,38</a:t>
                      </a:r>
                    </a:p>
                  </a:txBody>
                  <a:tcPr marL="6765" marR="6765" marT="67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2501">
                <a:tc>
                  <a:txBody>
                    <a:bodyPr/>
                    <a:lstStyle/>
                    <a:p>
                      <a:pPr algn="l" fontAlgn="ctr"/>
                      <a:r>
                        <a:rPr lang="es-ES" sz="1050" b="0" i="0" u="none" strike="noStrike" dirty="0">
                          <a:solidFill>
                            <a:srgbClr val="000000"/>
                          </a:solidFill>
                          <a:latin typeface="Arial"/>
                        </a:rPr>
                        <a:t>CIUDAD REAL</a:t>
                      </a:r>
                    </a:p>
                  </a:txBody>
                  <a:tcPr marL="6765" marR="6765" marT="67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1.149</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1.116</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33</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dirty="0">
                          <a:solidFill>
                            <a:srgbClr val="000000"/>
                          </a:solidFill>
                          <a:latin typeface="Arial"/>
                        </a:rPr>
                        <a:t>45.013,12</a:t>
                      </a:r>
                    </a:p>
                  </a:txBody>
                  <a:tcPr marL="6765" marR="6765" marT="67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2501">
                <a:tc>
                  <a:txBody>
                    <a:bodyPr/>
                    <a:lstStyle/>
                    <a:p>
                      <a:pPr algn="l" fontAlgn="ctr"/>
                      <a:r>
                        <a:rPr lang="es-ES" sz="1050" b="0" i="0" u="none" strike="noStrike" dirty="0">
                          <a:solidFill>
                            <a:srgbClr val="000000"/>
                          </a:solidFill>
                          <a:latin typeface="Arial"/>
                        </a:rPr>
                        <a:t>CUENCA</a:t>
                      </a:r>
                    </a:p>
                  </a:txBody>
                  <a:tcPr marL="6765" marR="6765" marT="67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391</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374</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17</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dirty="0">
                          <a:solidFill>
                            <a:srgbClr val="000000"/>
                          </a:solidFill>
                          <a:latin typeface="Arial"/>
                        </a:rPr>
                        <a:t>6.527,88</a:t>
                      </a:r>
                    </a:p>
                  </a:txBody>
                  <a:tcPr marL="6765" marR="6765" marT="67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2501">
                <a:tc>
                  <a:txBody>
                    <a:bodyPr/>
                    <a:lstStyle/>
                    <a:p>
                      <a:pPr algn="l" fontAlgn="ctr"/>
                      <a:r>
                        <a:rPr lang="es-ES" sz="1050" b="0" i="0" u="none" strike="noStrike" dirty="0">
                          <a:solidFill>
                            <a:srgbClr val="000000"/>
                          </a:solidFill>
                          <a:latin typeface="Arial"/>
                        </a:rPr>
                        <a:t>GUADALAJARA</a:t>
                      </a:r>
                    </a:p>
                  </a:txBody>
                  <a:tcPr marL="6765" marR="6765" marT="67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30</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21</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9</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1050" b="0" i="0" u="none" strike="noStrike" dirty="0">
                          <a:solidFill>
                            <a:srgbClr val="000000"/>
                          </a:solidFill>
                          <a:latin typeface="Arial"/>
                        </a:rPr>
                        <a:t>7.527,75</a:t>
                      </a:r>
                    </a:p>
                  </a:txBody>
                  <a:tcPr marL="6765" marR="6765" marT="67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2501">
                <a:tc>
                  <a:txBody>
                    <a:bodyPr/>
                    <a:lstStyle/>
                    <a:p>
                      <a:pPr algn="l" fontAlgn="ctr"/>
                      <a:r>
                        <a:rPr lang="es-ES" sz="1050" b="0" i="0" u="none" strike="noStrike" dirty="0">
                          <a:solidFill>
                            <a:srgbClr val="000000"/>
                          </a:solidFill>
                          <a:latin typeface="Arial"/>
                        </a:rPr>
                        <a:t>TOLEDO</a:t>
                      </a:r>
                    </a:p>
                  </a:txBody>
                  <a:tcPr marL="6765" marR="6765" marT="67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497</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475</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50" b="0" i="0" u="none" strike="noStrike">
                          <a:solidFill>
                            <a:srgbClr val="000000"/>
                          </a:solidFill>
                          <a:latin typeface="Arial"/>
                        </a:rPr>
                        <a:t>22</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050" b="0" i="0" u="none" strike="noStrike" dirty="0">
                          <a:solidFill>
                            <a:srgbClr val="000000"/>
                          </a:solidFill>
                          <a:latin typeface="Arial"/>
                        </a:rPr>
                        <a:t>16.182,85</a:t>
                      </a:r>
                    </a:p>
                  </a:txBody>
                  <a:tcPr marL="6765" marR="6765" marT="67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2501">
                <a:tc>
                  <a:txBody>
                    <a:bodyPr/>
                    <a:lstStyle/>
                    <a:p>
                      <a:pPr algn="l" fontAlgn="ctr"/>
                      <a:r>
                        <a:rPr lang="es-ES" sz="1100" b="1" i="0" u="none" strike="noStrike" dirty="0">
                          <a:solidFill>
                            <a:srgbClr val="000000"/>
                          </a:solidFill>
                          <a:latin typeface="Arial"/>
                        </a:rPr>
                        <a:t>TOTAL CLM</a:t>
                      </a:r>
                    </a:p>
                  </a:txBody>
                  <a:tcPr marL="6765" marR="6765" marT="67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050" b="1" i="0" u="none" strike="noStrike" dirty="0">
                          <a:solidFill>
                            <a:srgbClr val="000000"/>
                          </a:solidFill>
                          <a:latin typeface="Arial"/>
                        </a:rPr>
                        <a:t>2.861</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050" b="1" i="0" u="none" strike="noStrike" dirty="0">
                          <a:solidFill>
                            <a:srgbClr val="000000"/>
                          </a:solidFill>
                          <a:latin typeface="Arial"/>
                        </a:rPr>
                        <a:t>2.748</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050" b="1" i="0" u="none" strike="noStrike" dirty="0">
                          <a:solidFill>
                            <a:srgbClr val="000000"/>
                          </a:solidFill>
                          <a:latin typeface="Arial"/>
                        </a:rPr>
                        <a:t>113</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050" b="1" i="0" u="none" strike="noStrike" dirty="0">
                          <a:solidFill>
                            <a:srgbClr val="000000"/>
                          </a:solidFill>
                          <a:latin typeface="Arial"/>
                        </a:rPr>
                        <a:t>103.681,98</a:t>
                      </a:r>
                    </a:p>
                  </a:txBody>
                  <a:tcPr marL="6765" marR="6765" marT="67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199792">
                <a:tc>
                  <a:txBody>
                    <a:bodyPr/>
                    <a:lstStyle/>
                    <a:p>
                      <a:pPr algn="l" fontAlgn="b"/>
                      <a:endParaRPr lang="es-ES" sz="1100" b="0" i="0" u="none" strike="noStrike" dirty="0">
                        <a:solidFill>
                          <a:srgbClr val="000000"/>
                        </a:solidFill>
                        <a:latin typeface="Helv"/>
                      </a:endParaRPr>
                    </a:p>
                  </a:txBody>
                  <a:tcPr marL="6765" marR="6765" marT="676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endParaRPr lang="es-ES" sz="1050" b="0" i="0" u="none" strike="noStrike">
                        <a:solidFill>
                          <a:srgbClr val="0000FF"/>
                        </a:solidFill>
                        <a:latin typeface="Arial"/>
                      </a:endParaRPr>
                    </a:p>
                  </a:txBody>
                  <a:tcPr marL="6765" marR="6765" marT="676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endParaRPr lang="es-ES" sz="1050" b="0" i="0" u="none" strike="noStrike">
                        <a:solidFill>
                          <a:srgbClr val="0000FF"/>
                        </a:solidFill>
                        <a:latin typeface="Arial"/>
                      </a:endParaRPr>
                    </a:p>
                  </a:txBody>
                  <a:tcPr marL="6765" marR="6765" marT="676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endParaRPr lang="es-ES" sz="1050" b="0" i="0" u="none" strike="noStrike">
                        <a:solidFill>
                          <a:srgbClr val="0000FF"/>
                        </a:solidFill>
                        <a:latin typeface="Arial"/>
                      </a:endParaRPr>
                    </a:p>
                  </a:txBody>
                  <a:tcPr marL="6765" marR="6765" marT="676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endParaRPr lang="es-ES" sz="1050" b="0" i="0" u="none" strike="noStrike" dirty="0">
                        <a:solidFill>
                          <a:srgbClr val="0000FF"/>
                        </a:solidFill>
                        <a:latin typeface="Arial"/>
                      </a:endParaRPr>
                    </a:p>
                  </a:txBody>
                  <a:tcPr marL="6765" marR="6765" marT="676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2501">
                <a:tc>
                  <a:txBody>
                    <a:bodyPr/>
                    <a:lstStyle/>
                    <a:p>
                      <a:pPr algn="l" fontAlgn="ctr"/>
                      <a:r>
                        <a:rPr lang="es-ES" sz="1100" b="1" i="0" u="none" strike="noStrike" dirty="0">
                          <a:solidFill>
                            <a:srgbClr val="000000"/>
                          </a:solidFill>
                          <a:latin typeface="Arial"/>
                        </a:rPr>
                        <a:t>TOTALES</a:t>
                      </a:r>
                    </a:p>
                  </a:txBody>
                  <a:tcPr marL="6765" marR="6765" marT="676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50" b="1" i="0" u="none" strike="noStrike" dirty="0">
                          <a:solidFill>
                            <a:srgbClr val="000000"/>
                          </a:solidFill>
                          <a:latin typeface="Arial"/>
                        </a:rPr>
                        <a:t>11.009</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50" b="1" i="0" u="none" strike="noStrike" dirty="0">
                          <a:solidFill>
                            <a:srgbClr val="000000"/>
                          </a:solidFill>
                          <a:latin typeface="Arial"/>
                        </a:rPr>
                        <a:t>10.106</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50" b="1" i="0" u="none" strike="noStrike" dirty="0">
                          <a:solidFill>
                            <a:srgbClr val="000000"/>
                          </a:solidFill>
                          <a:latin typeface="Arial"/>
                        </a:rPr>
                        <a:t>903</a:t>
                      </a:r>
                    </a:p>
                  </a:txBody>
                  <a:tcPr marL="6765" marR="6765" marT="6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es-ES" sz="1050" b="1" i="0" u="none" strike="noStrike" dirty="0">
                          <a:solidFill>
                            <a:srgbClr val="000000"/>
                          </a:solidFill>
                          <a:latin typeface="Arial"/>
                        </a:rPr>
                        <a:t>893.606,84</a:t>
                      </a:r>
                    </a:p>
                  </a:txBody>
                  <a:tcPr marL="6765" marR="6765" marT="676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bl>
          </a:graphicData>
        </a:graphic>
      </p:graphicFrame>
      <p:pic>
        <p:nvPicPr>
          <p:cNvPr id="5" name="4 Imagen"/>
          <p:cNvPicPr/>
          <p:nvPr/>
        </p:nvPicPr>
        <p:blipFill>
          <a:blip r:embed="rId2"/>
          <a:srcRect l="1444" t="4768" r="3080" b="48505"/>
          <a:stretch>
            <a:fillRect/>
          </a:stretch>
        </p:blipFill>
        <p:spPr bwMode="auto">
          <a:xfrm>
            <a:off x="0" y="-142900"/>
            <a:ext cx="9144000" cy="123493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25470"/>
          </a:xfrm>
        </p:spPr>
        <p:txBody>
          <a:bodyPr>
            <a:normAutofit fontScale="90000"/>
          </a:bodyPr>
          <a:lstStyle/>
          <a:p>
            <a:endParaRPr lang="es-ES" dirty="0"/>
          </a:p>
        </p:txBody>
      </p:sp>
      <p:graphicFrame>
        <p:nvGraphicFramePr>
          <p:cNvPr id="4" name="3 Marcador de contenido"/>
          <p:cNvGraphicFramePr>
            <a:graphicFrameLocks noGrp="1"/>
          </p:cNvGraphicFramePr>
          <p:nvPr>
            <p:ph idx="1"/>
          </p:nvPr>
        </p:nvGraphicFramePr>
        <p:xfrm>
          <a:off x="571472" y="1214427"/>
          <a:ext cx="8001056" cy="5437607"/>
        </p:xfrm>
        <a:graphic>
          <a:graphicData uri="http://schemas.openxmlformats.org/drawingml/2006/table">
            <a:tbl>
              <a:tblPr/>
              <a:tblGrid>
                <a:gridCol w="2500330"/>
                <a:gridCol w="1857388"/>
                <a:gridCol w="1834241"/>
                <a:gridCol w="1809097"/>
              </a:tblGrid>
              <a:tr h="277991">
                <a:tc gridSpan="4">
                  <a:txBody>
                    <a:bodyPr/>
                    <a:lstStyle/>
                    <a:p>
                      <a:pPr algn="ctr" fontAlgn="ctr"/>
                      <a:r>
                        <a:rPr lang="es-ES" sz="1800" b="1" i="0" u="none" strike="noStrike" dirty="0">
                          <a:solidFill>
                            <a:srgbClr val="000000"/>
                          </a:solidFill>
                          <a:latin typeface="Calibri"/>
                        </a:rPr>
                        <a:t>NÚMERO DE EXPLOTACIONES GANADERAS ECOLÓGICAS</a:t>
                      </a:r>
                    </a:p>
                  </a:txBody>
                  <a:tcPr marL="7620" marR="7620" marT="7620" marB="0" anchor="ctr">
                    <a:lnL>
                      <a:noFill/>
                    </a:lnL>
                    <a:lnR>
                      <a:noFill/>
                    </a:lnR>
                    <a:lnT>
                      <a:noFill/>
                    </a:lnT>
                    <a:lnB>
                      <a:noFill/>
                    </a:lnB>
                  </a:tcPr>
                </a:tc>
                <a:tc hMerge="1">
                  <a:txBody>
                    <a:bodyPr/>
                    <a:lstStyle/>
                    <a:p>
                      <a:endParaRPr lang="es-ES"/>
                    </a:p>
                  </a:txBody>
                  <a:tcPr/>
                </a:tc>
                <a:tc hMerge="1">
                  <a:txBody>
                    <a:bodyPr/>
                    <a:lstStyle/>
                    <a:p>
                      <a:endParaRPr lang="es-ES"/>
                    </a:p>
                  </a:txBody>
                  <a:tcPr/>
                </a:tc>
                <a:tc hMerge="1">
                  <a:txBody>
                    <a:bodyPr/>
                    <a:lstStyle/>
                    <a:p>
                      <a:endParaRPr lang="es-ES"/>
                    </a:p>
                  </a:txBody>
                  <a:tcPr/>
                </a:tc>
              </a:tr>
              <a:tr h="277991">
                <a:tc gridSpan="4">
                  <a:txBody>
                    <a:bodyPr/>
                    <a:lstStyle/>
                    <a:p>
                      <a:pPr algn="ctr" fontAlgn="ctr"/>
                      <a:r>
                        <a:rPr lang="es-ES" sz="1800" b="1" i="0" u="none" strike="noStrike" dirty="0">
                          <a:solidFill>
                            <a:srgbClr val="000000"/>
                          </a:solidFill>
                          <a:latin typeface="Calibri"/>
                        </a:rPr>
                        <a:t>AÑO 2011-2010, ESPAÑA POR COMUNIDADES AUTONOMAS</a:t>
                      </a:r>
                    </a:p>
                  </a:txBody>
                  <a:tcPr marL="7620" marR="7620" marT="7620" marB="0" anchor="ctr">
                    <a:lnL>
                      <a:noFill/>
                    </a:lnL>
                    <a:lnR>
                      <a:noFill/>
                    </a:lnR>
                    <a:lnT>
                      <a:noFill/>
                    </a:lnT>
                    <a:lnB>
                      <a:noFill/>
                    </a:lnB>
                  </a:tcPr>
                </a:tc>
                <a:tc hMerge="1">
                  <a:txBody>
                    <a:bodyPr/>
                    <a:lstStyle/>
                    <a:p>
                      <a:endParaRPr lang="es-ES"/>
                    </a:p>
                  </a:txBody>
                  <a:tcPr/>
                </a:tc>
                <a:tc hMerge="1">
                  <a:txBody>
                    <a:bodyPr/>
                    <a:lstStyle/>
                    <a:p>
                      <a:endParaRPr lang="es-ES"/>
                    </a:p>
                  </a:txBody>
                  <a:tcPr/>
                </a:tc>
                <a:tc hMerge="1">
                  <a:txBody>
                    <a:bodyPr/>
                    <a:lstStyle/>
                    <a:p>
                      <a:endParaRPr lang="es-ES"/>
                    </a:p>
                  </a:txBody>
                  <a:tcPr/>
                </a:tc>
              </a:tr>
              <a:tr h="221933">
                <a:tc>
                  <a:txBody>
                    <a:bodyPr/>
                    <a:lstStyle/>
                    <a:p>
                      <a:pPr algn="l" fontAlgn="b"/>
                      <a:endParaRPr lang="es-ES" sz="1400" b="0" i="0" u="none" strike="noStrike">
                        <a:solidFill>
                          <a:srgbClr val="000000"/>
                        </a:solidFill>
                        <a:latin typeface="Calibri"/>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s-ES" sz="1400" b="0" i="0" u="none" strike="noStrike" dirty="0">
                        <a:solidFill>
                          <a:srgbClr val="000000"/>
                        </a:solidFill>
                        <a:latin typeface="Calibri"/>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s-ES" sz="1400" b="0" i="0" u="none" strike="noStrike">
                        <a:solidFill>
                          <a:srgbClr val="000000"/>
                        </a:solidFill>
                        <a:latin typeface="Calibri"/>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s-ES" sz="1400" b="0" i="0" u="none" strike="noStrike">
                        <a:solidFill>
                          <a:srgbClr val="000000"/>
                        </a:solidFill>
                        <a:latin typeface="Calibri"/>
                      </a:endParaRP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r>
              <a:tr h="221514">
                <a:tc>
                  <a:txBody>
                    <a:bodyPr/>
                    <a:lstStyle/>
                    <a:p>
                      <a:pPr algn="ctr" fontAlgn="ctr"/>
                      <a:r>
                        <a:rPr lang="es-ES" sz="1400" b="1" i="0" u="none" strike="noStrike" dirty="0">
                          <a:solidFill>
                            <a:srgbClr val="000000"/>
                          </a:solidFill>
                          <a:latin typeface="Calibri"/>
                        </a:rPr>
                        <a:t>COMUNIDAD AUTONOMA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400" b="1" i="0" u="none" strike="noStrike" dirty="0">
                          <a:solidFill>
                            <a:srgbClr val="000000"/>
                          </a:solidFill>
                          <a:latin typeface="Calibri"/>
                        </a:rPr>
                        <a:t>AÑO 2011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400" b="1" i="0" u="none" strike="noStrike" dirty="0">
                          <a:solidFill>
                            <a:srgbClr val="000000"/>
                          </a:solidFill>
                          <a:latin typeface="Calibri"/>
                        </a:rPr>
                        <a:t>AÑO 2010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400" b="1" i="0" u="none" strike="noStrike" dirty="0">
                          <a:solidFill>
                            <a:srgbClr val="000000"/>
                          </a:solidFill>
                          <a:latin typeface="Calibri"/>
                        </a:rPr>
                        <a:t>DIFERENCIA +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221514">
                <a:tc>
                  <a:txBody>
                    <a:bodyPr/>
                    <a:lstStyle/>
                    <a:p>
                      <a:pPr algn="l" fontAlgn="b"/>
                      <a:r>
                        <a:rPr lang="es-ES" sz="1400" b="0" i="0" u="none" strike="noStrike" dirty="0">
                          <a:solidFill>
                            <a:srgbClr val="000000"/>
                          </a:solidFill>
                          <a:latin typeface="Calibri"/>
                        </a:rPr>
                        <a:t>ANDALUCÍA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3.683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2.887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796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1514">
                <a:tc>
                  <a:txBody>
                    <a:bodyPr/>
                    <a:lstStyle/>
                    <a:p>
                      <a:pPr algn="l" fontAlgn="b"/>
                      <a:r>
                        <a:rPr lang="es-ES" sz="1400" b="0" i="0" u="none" strike="noStrike" dirty="0">
                          <a:solidFill>
                            <a:srgbClr val="000000"/>
                          </a:solidFill>
                          <a:latin typeface="Calibri"/>
                        </a:rPr>
                        <a:t>ARAGÓN</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32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15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1514">
                <a:tc>
                  <a:txBody>
                    <a:bodyPr/>
                    <a:lstStyle/>
                    <a:p>
                      <a:pPr algn="l" fontAlgn="b"/>
                      <a:r>
                        <a:rPr lang="es-ES" sz="1400" b="0" i="0" u="none" strike="noStrike" dirty="0">
                          <a:solidFill>
                            <a:srgbClr val="000000"/>
                          </a:solidFill>
                          <a:latin typeface="Calibri"/>
                        </a:rPr>
                        <a:t>ASTURIAS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375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307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68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1514">
                <a:tc>
                  <a:txBody>
                    <a:bodyPr/>
                    <a:lstStyle/>
                    <a:p>
                      <a:pPr algn="l" fontAlgn="b"/>
                      <a:r>
                        <a:rPr lang="es-ES" sz="1400" b="0" i="0" u="none" strike="noStrike">
                          <a:solidFill>
                            <a:srgbClr val="000000"/>
                          </a:solidFill>
                          <a:latin typeface="Calibri"/>
                        </a:rPr>
                        <a:t>BALEARES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401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434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-33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1514">
                <a:tc>
                  <a:txBody>
                    <a:bodyPr/>
                    <a:lstStyle/>
                    <a:p>
                      <a:pPr algn="l" fontAlgn="b"/>
                      <a:r>
                        <a:rPr lang="es-ES" sz="1400" b="0" i="0" u="none" strike="noStrike" dirty="0">
                          <a:solidFill>
                            <a:srgbClr val="000000"/>
                          </a:solidFill>
                          <a:latin typeface="Calibri"/>
                        </a:rPr>
                        <a:t>CANARIAS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81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43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38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1514">
                <a:tc>
                  <a:txBody>
                    <a:bodyPr/>
                    <a:lstStyle/>
                    <a:p>
                      <a:pPr algn="l" fontAlgn="b"/>
                      <a:r>
                        <a:rPr lang="es-ES" sz="1400" b="0" i="0" u="none" strike="noStrike" dirty="0">
                          <a:solidFill>
                            <a:srgbClr val="000000"/>
                          </a:solidFill>
                          <a:latin typeface="Calibri"/>
                        </a:rPr>
                        <a:t>CANTABRIA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104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95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1514">
                <a:tc>
                  <a:txBody>
                    <a:bodyPr/>
                    <a:lstStyle/>
                    <a:p>
                      <a:pPr algn="l" fontAlgn="b"/>
                      <a:r>
                        <a:rPr lang="es-ES" sz="1400" b="0" i="0" u="none" strike="noStrike" dirty="0">
                          <a:solidFill>
                            <a:srgbClr val="000000"/>
                          </a:solidFill>
                          <a:latin typeface="Calibri"/>
                        </a:rPr>
                        <a:t>CASTILLA LA MANCHA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186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202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1514">
                <a:tc>
                  <a:txBody>
                    <a:bodyPr/>
                    <a:lstStyle/>
                    <a:p>
                      <a:pPr algn="l" fontAlgn="b"/>
                      <a:r>
                        <a:rPr lang="es-ES" sz="1400" b="0" i="0" u="none" strike="noStrike" dirty="0">
                          <a:solidFill>
                            <a:srgbClr val="000000"/>
                          </a:solidFill>
                          <a:latin typeface="Calibri"/>
                        </a:rPr>
                        <a:t>CASTILLA Y LEÓN</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45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41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1514">
                <a:tc>
                  <a:txBody>
                    <a:bodyPr/>
                    <a:lstStyle/>
                    <a:p>
                      <a:pPr algn="l" fontAlgn="b"/>
                      <a:r>
                        <a:rPr lang="es-ES" sz="1400" b="0" i="0" u="none" strike="noStrike" dirty="0">
                          <a:solidFill>
                            <a:srgbClr val="000000"/>
                          </a:solidFill>
                          <a:latin typeface="Calibri"/>
                        </a:rPr>
                        <a:t>CATALUÑA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573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488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85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1514">
                <a:tc>
                  <a:txBody>
                    <a:bodyPr/>
                    <a:lstStyle/>
                    <a:p>
                      <a:pPr algn="l" fontAlgn="b"/>
                      <a:r>
                        <a:rPr lang="es-ES" sz="1400" b="0" i="0" u="none" strike="noStrike" dirty="0">
                          <a:solidFill>
                            <a:srgbClr val="000000"/>
                          </a:solidFill>
                          <a:latin typeface="Calibri"/>
                        </a:rPr>
                        <a:t>EXTREMADURA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193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208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-15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1514">
                <a:tc>
                  <a:txBody>
                    <a:bodyPr/>
                    <a:lstStyle/>
                    <a:p>
                      <a:pPr algn="l" fontAlgn="b"/>
                      <a:r>
                        <a:rPr lang="es-ES" sz="1400" b="0" i="0" u="none" strike="noStrike">
                          <a:solidFill>
                            <a:srgbClr val="000000"/>
                          </a:solidFill>
                          <a:latin typeface="Calibri"/>
                        </a:rPr>
                        <a:t>GALICIA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193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178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15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1514">
                <a:tc>
                  <a:txBody>
                    <a:bodyPr/>
                    <a:lstStyle/>
                    <a:p>
                      <a:pPr algn="l" fontAlgn="b"/>
                      <a:r>
                        <a:rPr lang="es-ES" sz="1400" b="0" i="0" u="none" strike="noStrike">
                          <a:solidFill>
                            <a:srgbClr val="000000"/>
                          </a:solidFill>
                          <a:latin typeface="Calibri"/>
                        </a:rPr>
                        <a:t>MADRID</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1514">
                <a:tc>
                  <a:txBody>
                    <a:bodyPr/>
                    <a:lstStyle/>
                    <a:p>
                      <a:pPr algn="l" fontAlgn="b"/>
                      <a:r>
                        <a:rPr lang="es-ES" sz="1400" b="0" i="0" u="none" strike="noStrike">
                          <a:solidFill>
                            <a:srgbClr val="000000"/>
                          </a:solidFill>
                          <a:latin typeface="Calibri"/>
                        </a:rPr>
                        <a:t>MURCIA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1514">
                <a:tc>
                  <a:txBody>
                    <a:bodyPr/>
                    <a:lstStyle/>
                    <a:p>
                      <a:pPr algn="l" fontAlgn="b"/>
                      <a:r>
                        <a:rPr lang="es-ES" sz="1400" b="0" i="0" u="none" strike="noStrike">
                          <a:solidFill>
                            <a:srgbClr val="000000"/>
                          </a:solidFill>
                          <a:latin typeface="Calibri"/>
                        </a:rPr>
                        <a:t>NAVARRA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63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63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1514">
                <a:tc>
                  <a:txBody>
                    <a:bodyPr/>
                    <a:lstStyle/>
                    <a:p>
                      <a:pPr algn="l" fontAlgn="b"/>
                      <a:r>
                        <a:rPr lang="es-ES" sz="1400" b="0" i="0" u="none" strike="noStrike">
                          <a:solidFill>
                            <a:srgbClr val="000000"/>
                          </a:solidFill>
                          <a:latin typeface="Calibri"/>
                        </a:rPr>
                        <a:t>LA RIOJA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1514">
                <a:tc>
                  <a:txBody>
                    <a:bodyPr/>
                    <a:lstStyle/>
                    <a:p>
                      <a:pPr algn="l" fontAlgn="b"/>
                      <a:r>
                        <a:rPr lang="es-ES" sz="1400" b="0" i="0" u="none" strike="noStrike">
                          <a:solidFill>
                            <a:srgbClr val="000000"/>
                          </a:solidFill>
                          <a:latin typeface="Calibri"/>
                        </a:rPr>
                        <a:t>PAIS VASCO</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84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64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20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1514">
                <a:tc>
                  <a:txBody>
                    <a:bodyPr/>
                    <a:lstStyle/>
                    <a:p>
                      <a:pPr algn="l" fontAlgn="b"/>
                      <a:r>
                        <a:rPr lang="es-ES" sz="1400" b="0" i="0" u="none" strike="noStrike">
                          <a:solidFill>
                            <a:srgbClr val="000000"/>
                          </a:solidFill>
                          <a:latin typeface="Calibri"/>
                        </a:rPr>
                        <a:t>C. VALENCIANA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21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a:solidFill>
                            <a:srgbClr val="000000"/>
                          </a:solidFill>
                          <a:latin typeface="Calibri"/>
                        </a:rPr>
                        <a:t>24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0" i="0" u="none" strike="noStrike" dirty="0">
                          <a:solidFill>
                            <a:srgbClr val="000000"/>
                          </a:solidFill>
                          <a:latin typeface="Calibri"/>
                        </a:rPr>
                        <a:t>-3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1514">
                <a:tc>
                  <a:txBody>
                    <a:bodyPr/>
                    <a:lstStyle/>
                    <a:p>
                      <a:pPr algn="r" fontAlgn="b"/>
                      <a:r>
                        <a:rPr lang="es-ES" sz="1400" b="1" i="0" u="none" strike="noStrike" dirty="0">
                          <a:solidFill>
                            <a:srgbClr val="000000"/>
                          </a:solidFill>
                          <a:latin typeface="Calibri"/>
                        </a:rPr>
                        <a:t>TOTAL</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1" i="0" u="none" strike="noStrike" dirty="0">
                          <a:solidFill>
                            <a:srgbClr val="000000"/>
                          </a:solidFill>
                          <a:latin typeface="Calibri"/>
                        </a:rPr>
                        <a:t>6.074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1" i="0" u="none" strike="noStrike" dirty="0">
                          <a:solidFill>
                            <a:srgbClr val="000000"/>
                          </a:solidFill>
                          <a:latin typeface="Calibri"/>
                        </a:rPr>
                        <a:t>5.091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400" b="1" i="0" u="none" strike="noStrike" dirty="0">
                          <a:solidFill>
                            <a:srgbClr val="000000"/>
                          </a:solidFill>
                          <a:latin typeface="Calibri"/>
                        </a:rPr>
                        <a:t>983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1514">
                <a:tc>
                  <a:txBody>
                    <a:bodyPr/>
                    <a:lstStyle/>
                    <a:p>
                      <a:pPr algn="l" fontAlgn="b"/>
                      <a:endParaRPr lang="es-ES" sz="1100" b="0" i="0" u="none" strike="noStrike">
                        <a:solidFill>
                          <a:srgbClr val="000000"/>
                        </a:solidFill>
                        <a:latin typeface="Calibri"/>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ES" sz="1100" b="0" i="0" u="none" strike="noStrike">
                        <a:solidFill>
                          <a:srgbClr val="000000"/>
                        </a:solidFill>
                        <a:latin typeface="Calibri"/>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ES" sz="1100" b="0" i="0" u="none" strike="noStrike">
                        <a:solidFill>
                          <a:srgbClr val="000000"/>
                        </a:solidFill>
                        <a:latin typeface="Calibri"/>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ES" sz="1100" b="0" i="0" u="none" strike="noStrike" dirty="0">
                        <a:solidFill>
                          <a:srgbClr val="000000"/>
                        </a:solidFill>
                        <a:latin typeface="Calibri"/>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r>
              <a:tr h="221514">
                <a:tc gridSpan="4">
                  <a:txBody>
                    <a:bodyPr/>
                    <a:lstStyle/>
                    <a:p>
                      <a:pPr algn="ctr" fontAlgn="ctr"/>
                      <a:r>
                        <a:rPr lang="es-ES" sz="1100" b="1" i="0" u="none" strike="noStrike" dirty="0">
                          <a:solidFill>
                            <a:srgbClr val="000000"/>
                          </a:solidFill>
                          <a:latin typeface="Calibri"/>
                        </a:rPr>
                        <a:t>Fuente: Ministerio de Agricultura, Alimentación y Medio Ambiente.</a:t>
                      </a:r>
                    </a:p>
                  </a:txBody>
                  <a:tcPr marL="7620" marR="7620" marT="7620" marB="0" anchor="ctr">
                    <a:lnL>
                      <a:noFill/>
                    </a:lnL>
                    <a:lnR>
                      <a:noFill/>
                    </a:lnR>
                    <a:lnT>
                      <a:noFill/>
                    </a:lnT>
                    <a:lnB>
                      <a:noFill/>
                    </a:lnB>
                  </a:tcPr>
                </a:tc>
                <a:tc hMerge="1">
                  <a:txBody>
                    <a:bodyPr/>
                    <a:lstStyle/>
                    <a:p>
                      <a:endParaRPr lang="es-ES"/>
                    </a:p>
                  </a:txBody>
                  <a:tcPr/>
                </a:tc>
                <a:tc hMerge="1">
                  <a:txBody>
                    <a:bodyPr/>
                    <a:lstStyle/>
                    <a:p>
                      <a:endParaRPr lang="es-ES"/>
                    </a:p>
                  </a:txBody>
                  <a:tcPr/>
                </a:tc>
                <a:tc hMerge="1">
                  <a:txBody>
                    <a:bodyPr/>
                    <a:lstStyle/>
                    <a:p>
                      <a:endParaRPr lang="es-ES"/>
                    </a:p>
                  </a:txBody>
                  <a:tcPr/>
                </a:tc>
              </a:tr>
            </a:tbl>
          </a:graphicData>
        </a:graphic>
      </p:graphicFrame>
      <p:pic>
        <p:nvPicPr>
          <p:cNvPr id="5" name="4 Imagen"/>
          <p:cNvPicPr/>
          <p:nvPr/>
        </p:nvPicPr>
        <p:blipFill>
          <a:blip r:embed="rId2"/>
          <a:srcRect l="1444" t="4768" r="3080" b="48505"/>
          <a:stretch>
            <a:fillRect/>
          </a:stretch>
        </p:blipFill>
        <p:spPr bwMode="auto">
          <a:xfrm>
            <a:off x="0" y="-142900"/>
            <a:ext cx="9144000" cy="123493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85720" y="1214422"/>
            <a:ext cx="8501122" cy="357190"/>
          </a:xfrm>
        </p:spPr>
        <p:txBody>
          <a:bodyPr>
            <a:noAutofit/>
          </a:bodyPr>
          <a:lstStyle/>
          <a:p>
            <a:r>
              <a:rPr lang="es-ES" sz="1400" b="1" dirty="0" smtClean="0"/>
              <a:t>SUPERFICIE EN AGRICULTURA Y GANADERIA ECOLÓGICA EN LOS PAISES DE LA UNIÓN EUROPEA. AÑO 2009-2010.</a:t>
            </a:r>
            <a:endParaRPr lang="es-ES" sz="1400" b="1" dirty="0"/>
          </a:p>
        </p:txBody>
      </p:sp>
      <p:graphicFrame>
        <p:nvGraphicFramePr>
          <p:cNvPr id="5" name="4 Marcador de gráfico"/>
          <p:cNvGraphicFramePr>
            <a:graphicFrameLocks noGrp="1"/>
          </p:cNvGraphicFramePr>
          <p:nvPr>
            <p:ph type="chart" idx="1"/>
          </p:nvPr>
        </p:nvGraphicFramePr>
        <p:xfrm>
          <a:off x="928661" y="1611263"/>
          <a:ext cx="7429553" cy="5246737"/>
        </p:xfrm>
        <a:graphic>
          <a:graphicData uri="http://schemas.openxmlformats.org/drawingml/2006/table">
            <a:tbl>
              <a:tblPr/>
              <a:tblGrid>
                <a:gridCol w="2182106"/>
                <a:gridCol w="1749149"/>
                <a:gridCol w="1749149"/>
                <a:gridCol w="1749149"/>
              </a:tblGrid>
              <a:tr h="276409">
                <a:tc>
                  <a:txBody>
                    <a:bodyPr/>
                    <a:lstStyle/>
                    <a:p>
                      <a:pPr algn="ctr" fontAlgn="ctr"/>
                      <a:r>
                        <a:rPr lang="es-ES" sz="1100" b="1" i="0" u="none" strike="noStrike" dirty="0">
                          <a:solidFill>
                            <a:srgbClr val="000000"/>
                          </a:solidFill>
                          <a:latin typeface="Arial" pitchFamily="34" charset="0"/>
                          <a:cs typeface="Arial" pitchFamily="34" charset="0"/>
                        </a:rPr>
                        <a:t>PAISES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100" b="1" i="0" u="none" strike="noStrike" dirty="0">
                          <a:solidFill>
                            <a:srgbClr val="000000"/>
                          </a:solidFill>
                          <a:latin typeface="Arial" pitchFamily="34" charset="0"/>
                          <a:cs typeface="Arial" pitchFamily="34" charset="0"/>
                        </a:rPr>
                        <a:t>HAS 2010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100" b="1" i="0" u="none" strike="noStrike" dirty="0">
                          <a:solidFill>
                            <a:srgbClr val="000000"/>
                          </a:solidFill>
                          <a:latin typeface="Arial" pitchFamily="34" charset="0"/>
                          <a:cs typeface="Arial" pitchFamily="34" charset="0"/>
                        </a:rPr>
                        <a:t>HAS 2009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100" b="1" i="0" u="none" strike="noStrike" dirty="0">
                          <a:solidFill>
                            <a:srgbClr val="000000"/>
                          </a:solidFill>
                          <a:latin typeface="Arial" pitchFamily="34" charset="0"/>
                          <a:cs typeface="Arial" pitchFamily="34" charset="0"/>
                        </a:rPr>
                        <a:t>DIFERENCIA 2010-2009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58851">
                <a:tc>
                  <a:txBody>
                    <a:bodyPr/>
                    <a:lstStyle/>
                    <a:p>
                      <a:pPr algn="l" fontAlgn="t"/>
                      <a:r>
                        <a:rPr lang="es-ES" sz="1100" b="1" i="0" u="none" strike="noStrike" dirty="0">
                          <a:solidFill>
                            <a:srgbClr val="000000"/>
                          </a:solidFill>
                          <a:latin typeface="Arial" pitchFamily="34" charset="0"/>
                          <a:cs typeface="Arial" pitchFamily="34" charset="0"/>
                        </a:rPr>
                        <a:t>ESPAÑA</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dirty="0">
                          <a:solidFill>
                            <a:srgbClr val="000000"/>
                          </a:solidFill>
                          <a:latin typeface="Arial" pitchFamily="34" charset="0"/>
                          <a:cs typeface="Arial" pitchFamily="34" charset="0"/>
                        </a:rPr>
                        <a:t>1.456.672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a:solidFill>
                            <a:srgbClr val="000000"/>
                          </a:solidFill>
                          <a:latin typeface="Arial" pitchFamily="34" charset="0"/>
                          <a:cs typeface="Arial" pitchFamily="34" charset="0"/>
                        </a:rPr>
                        <a:t>1.330.774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a:solidFill>
                            <a:srgbClr val="000000"/>
                          </a:solidFill>
                          <a:latin typeface="Arial" pitchFamily="34" charset="0"/>
                          <a:cs typeface="Arial" pitchFamily="34" charset="0"/>
                        </a:rPr>
                        <a:t>125.898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851">
                <a:tc>
                  <a:txBody>
                    <a:bodyPr/>
                    <a:lstStyle/>
                    <a:p>
                      <a:pPr algn="l" fontAlgn="t"/>
                      <a:r>
                        <a:rPr lang="es-ES" sz="1100" b="1" i="0" u="none" strike="noStrike" dirty="0">
                          <a:solidFill>
                            <a:srgbClr val="000000"/>
                          </a:solidFill>
                          <a:latin typeface="Arial" pitchFamily="34" charset="0"/>
                          <a:cs typeface="Arial" pitchFamily="34" charset="0"/>
                        </a:rPr>
                        <a:t>ITALIA</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dirty="0">
                          <a:solidFill>
                            <a:srgbClr val="000000"/>
                          </a:solidFill>
                          <a:latin typeface="Arial" pitchFamily="34" charset="0"/>
                          <a:cs typeface="Arial" pitchFamily="34" charset="0"/>
                        </a:rPr>
                        <a:t>1.113.742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a:solidFill>
                            <a:srgbClr val="000000"/>
                          </a:solidFill>
                          <a:latin typeface="Arial" pitchFamily="34" charset="0"/>
                          <a:cs typeface="Arial" pitchFamily="34" charset="0"/>
                        </a:rPr>
                        <a:t>1.106.684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7.058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851">
                <a:tc>
                  <a:txBody>
                    <a:bodyPr/>
                    <a:lstStyle/>
                    <a:p>
                      <a:pPr algn="l" fontAlgn="t"/>
                      <a:r>
                        <a:rPr lang="es-ES" sz="1100" b="1" i="0" u="none" strike="noStrike" dirty="0">
                          <a:solidFill>
                            <a:srgbClr val="000000"/>
                          </a:solidFill>
                          <a:latin typeface="Arial" pitchFamily="34" charset="0"/>
                          <a:cs typeface="Arial" pitchFamily="34" charset="0"/>
                        </a:rPr>
                        <a:t>ALEMANIA</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dirty="0">
                          <a:solidFill>
                            <a:srgbClr val="000000"/>
                          </a:solidFill>
                          <a:latin typeface="Arial" pitchFamily="34" charset="0"/>
                          <a:cs typeface="Arial" pitchFamily="34" charset="0"/>
                        </a:rPr>
                        <a:t>990.702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947.115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43.587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851">
                <a:tc>
                  <a:txBody>
                    <a:bodyPr/>
                    <a:lstStyle/>
                    <a:p>
                      <a:pPr algn="l" fontAlgn="t"/>
                      <a:r>
                        <a:rPr lang="es-ES" sz="1100" b="1" i="0" u="none" strike="noStrike" dirty="0">
                          <a:solidFill>
                            <a:srgbClr val="000000"/>
                          </a:solidFill>
                          <a:latin typeface="Arial" pitchFamily="34" charset="0"/>
                          <a:cs typeface="Arial" pitchFamily="34" charset="0"/>
                        </a:rPr>
                        <a:t>REINO UNIDO</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dirty="0">
                          <a:solidFill>
                            <a:srgbClr val="000000"/>
                          </a:solidFill>
                          <a:latin typeface="Arial" pitchFamily="34" charset="0"/>
                          <a:cs typeface="Arial" pitchFamily="34" charset="0"/>
                        </a:rPr>
                        <a:t>699.638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721.726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-22.088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851">
                <a:tc>
                  <a:txBody>
                    <a:bodyPr/>
                    <a:lstStyle/>
                    <a:p>
                      <a:pPr algn="l" fontAlgn="t"/>
                      <a:r>
                        <a:rPr lang="es-ES" sz="1100" b="1" i="0" u="none" strike="noStrike" dirty="0">
                          <a:solidFill>
                            <a:srgbClr val="000000"/>
                          </a:solidFill>
                          <a:latin typeface="Arial" pitchFamily="34" charset="0"/>
                          <a:cs typeface="Arial" pitchFamily="34" charset="0"/>
                        </a:rPr>
                        <a:t>FRANCIA</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dirty="0">
                          <a:solidFill>
                            <a:srgbClr val="000000"/>
                          </a:solidFill>
                          <a:latin typeface="Arial" pitchFamily="34" charset="0"/>
                          <a:cs typeface="Arial" pitchFamily="34" charset="0"/>
                        </a:rPr>
                        <a:t>845.442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677.513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167.929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851">
                <a:tc>
                  <a:txBody>
                    <a:bodyPr/>
                    <a:lstStyle/>
                    <a:p>
                      <a:pPr algn="l" fontAlgn="t"/>
                      <a:r>
                        <a:rPr lang="es-ES" sz="1100" b="1" i="0" u="none" strike="noStrike" dirty="0">
                          <a:solidFill>
                            <a:srgbClr val="000000"/>
                          </a:solidFill>
                          <a:latin typeface="Arial" pitchFamily="34" charset="0"/>
                          <a:cs typeface="Arial" pitchFamily="34" charset="0"/>
                        </a:rPr>
                        <a:t>AUSTRIA</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a:solidFill>
                            <a:srgbClr val="000000"/>
                          </a:solidFill>
                          <a:latin typeface="Arial" pitchFamily="34" charset="0"/>
                          <a:cs typeface="Arial" pitchFamily="34" charset="0"/>
                        </a:rPr>
                        <a:t>543.605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518.757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24.848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851">
                <a:tc>
                  <a:txBody>
                    <a:bodyPr/>
                    <a:lstStyle/>
                    <a:p>
                      <a:pPr algn="l" fontAlgn="t"/>
                      <a:r>
                        <a:rPr lang="es-ES" sz="1100" b="1" i="0" u="none" strike="noStrike" dirty="0">
                          <a:solidFill>
                            <a:srgbClr val="000000"/>
                          </a:solidFill>
                          <a:latin typeface="Arial" pitchFamily="34" charset="0"/>
                          <a:cs typeface="Arial" pitchFamily="34" charset="0"/>
                        </a:rPr>
                        <a:t>R. CHECA</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a:solidFill>
                            <a:srgbClr val="000000"/>
                          </a:solidFill>
                          <a:latin typeface="Arial" pitchFamily="34" charset="0"/>
                          <a:cs typeface="Arial" pitchFamily="34" charset="0"/>
                        </a:rPr>
                        <a:t>448.202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398.407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49.795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851">
                <a:tc>
                  <a:txBody>
                    <a:bodyPr/>
                    <a:lstStyle/>
                    <a:p>
                      <a:pPr algn="l" fontAlgn="t"/>
                      <a:r>
                        <a:rPr lang="es-ES" sz="1100" b="1" i="0" u="none" strike="noStrike" dirty="0">
                          <a:solidFill>
                            <a:srgbClr val="000000"/>
                          </a:solidFill>
                          <a:latin typeface="Arial" pitchFamily="34" charset="0"/>
                          <a:cs typeface="Arial" pitchFamily="34" charset="0"/>
                        </a:rPr>
                        <a:t>SUECIA</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a:solidFill>
                            <a:srgbClr val="000000"/>
                          </a:solidFill>
                          <a:latin typeface="Arial" pitchFamily="34" charset="0"/>
                          <a:cs typeface="Arial" pitchFamily="34" charset="0"/>
                        </a:rPr>
                        <a:t>438.693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a:solidFill>
                            <a:srgbClr val="000000"/>
                          </a:solidFill>
                          <a:latin typeface="Arial" pitchFamily="34" charset="0"/>
                          <a:cs typeface="Arial" pitchFamily="34" charset="0"/>
                        </a:rPr>
                        <a:t>391.524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47.169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851">
                <a:tc>
                  <a:txBody>
                    <a:bodyPr/>
                    <a:lstStyle/>
                    <a:p>
                      <a:pPr algn="l" fontAlgn="t"/>
                      <a:r>
                        <a:rPr lang="es-ES" sz="1100" b="1" i="0" u="none" strike="noStrike" dirty="0">
                          <a:solidFill>
                            <a:srgbClr val="000000"/>
                          </a:solidFill>
                          <a:latin typeface="Arial" pitchFamily="34" charset="0"/>
                          <a:cs typeface="Arial" pitchFamily="34" charset="0"/>
                        </a:rPr>
                        <a:t>POLONIA</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a:solidFill>
                            <a:srgbClr val="000000"/>
                          </a:solidFill>
                          <a:latin typeface="Arial" pitchFamily="34" charset="0"/>
                          <a:cs typeface="Arial" pitchFamily="34" charset="0"/>
                        </a:rPr>
                        <a:t>521.970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367.062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154.908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851">
                <a:tc>
                  <a:txBody>
                    <a:bodyPr/>
                    <a:lstStyle/>
                    <a:p>
                      <a:pPr algn="l" fontAlgn="t"/>
                      <a:r>
                        <a:rPr lang="es-ES" sz="1100" b="1" i="0" u="none" strike="noStrike" dirty="0">
                          <a:solidFill>
                            <a:srgbClr val="000000"/>
                          </a:solidFill>
                          <a:latin typeface="Arial" pitchFamily="34" charset="0"/>
                          <a:cs typeface="Arial" pitchFamily="34" charset="0"/>
                        </a:rPr>
                        <a:t>GRECIA</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dirty="0">
                          <a:solidFill>
                            <a:srgbClr val="000000"/>
                          </a:solidFill>
                          <a:latin typeface="Arial" pitchFamily="34" charset="0"/>
                          <a:cs typeface="Arial" pitchFamily="34" charset="0"/>
                        </a:rPr>
                        <a:t>309.823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326.252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-16.429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851">
                <a:tc>
                  <a:txBody>
                    <a:bodyPr/>
                    <a:lstStyle/>
                    <a:p>
                      <a:pPr algn="l" fontAlgn="t"/>
                      <a:r>
                        <a:rPr lang="es-ES" sz="1100" b="1" i="0" u="none" strike="noStrike" dirty="0">
                          <a:solidFill>
                            <a:srgbClr val="000000"/>
                          </a:solidFill>
                          <a:latin typeface="Arial" pitchFamily="34" charset="0"/>
                          <a:cs typeface="Arial" pitchFamily="34" charset="0"/>
                        </a:rPr>
                        <a:t>PORTUGAL</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a:solidFill>
                            <a:srgbClr val="000000"/>
                          </a:solidFill>
                          <a:latin typeface="Arial" pitchFamily="34" charset="0"/>
                          <a:cs typeface="Arial" pitchFamily="34" charset="0"/>
                        </a:rPr>
                        <a:t>201.054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a:solidFill>
                            <a:srgbClr val="000000"/>
                          </a:solidFill>
                          <a:latin typeface="Arial" pitchFamily="34" charset="0"/>
                          <a:cs typeface="Arial" pitchFamily="34" charset="0"/>
                        </a:rPr>
                        <a:t>209.090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-8.036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851">
                <a:tc>
                  <a:txBody>
                    <a:bodyPr/>
                    <a:lstStyle/>
                    <a:p>
                      <a:pPr algn="l" fontAlgn="t"/>
                      <a:r>
                        <a:rPr lang="es-ES" sz="1100" b="1" i="0" u="none" strike="noStrike" dirty="0">
                          <a:solidFill>
                            <a:srgbClr val="000000"/>
                          </a:solidFill>
                          <a:latin typeface="Arial" pitchFamily="34" charset="0"/>
                          <a:cs typeface="Arial" pitchFamily="34" charset="0"/>
                        </a:rPr>
                        <a:t>RUMANIA</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a:solidFill>
                            <a:srgbClr val="000000"/>
                          </a:solidFill>
                          <a:latin typeface="Arial" pitchFamily="34" charset="0"/>
                          <a:cs typeface="Arial" pitchFamily="34" charset="0"/>
                        </a:rPr>
                        <a:t>182.706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a:solidFill>
                            <a:srgbClr val="000000"/>
                          </a:solidFill>
                          <a:latin typeface="Arial" pitchFamily="34" charset="0"/>
                          <a:cs typeface="Arial" pitchFamily="34" charset="0"/>
                        </a:rPr>
                        <a:t>168.288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14.418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851">
                <a:tc>
                  <a:txBody>
                    <a:bodyPr/>
                    <a:lstStyle/>
                    <a:p>
                      <a:pPr algn="l" fontAlgn="t"/>
                      <a:r>
                        <a:rPr lang="es-ES" sz="1100" b="1" i="0" u="none" strike="noStrike" dirty="0">
                          <a:solidFill>
                            <a:srgbClr val="000000"/>
                          </a:solidFill>
                          <a:latin typeface="Arial" pitchFamily="34" charset="0"/>
                          <a:cs typeface="Arial" pitchFamily="34" charset="0"/>
                        </a:rPr>
                        <a:t>FINLANDIA</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a:solidFill>
                            <a:srgbClr val="000000"/>
                          </a:solidFill>
                          <a:latin typeface="Arial" pitchFamily="34" charset="0"/>
                          <a:cs typeface="Arial" pitchFamily="34" charset="0"/>
                        </a:rPr>
                        <a:t>169.168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166.171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2.997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851">
                <a:tc>
                  <a:txBody>
                    <a:bodyPr/>
                    <a:lstStyle/>
                    <a:p>
                      <a:pPr algn="l" fontAlgn="t"/>
                      <a:r>
                        <a:rPr lang="es-ES" sz="1100" b="1" i="0" u="none" strike="noStrike" dirty="0">
                          <a:solidFill>
                            <a:srgbClr val="000000"/>
                          </a:solidFill>
                          <a:latin typeface="Arial" pitchFamily="34" charset="0"/>
                          <a:cs typeface="Arial" pitchFamily="34" charset="0"/>
                        </a:rPr>
                        <a:t>LETONIA</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a:solidFill>
                            <a:srgbClr val="000000"/>
                          </a:solidFill>
                          <a:latin typeface="Arial" pitchFamily="34" charset="0"/>
                          <a:cs typeface="Arial" pitchFamily="34" charset="0"/>
                        </a:rPr>
                        <a:t>166.320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160.175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6.145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851">
                <a:tc>
                  <a:txBody>
                    <a:bodyPr/>
                    <a:lstStyle/>
                    <a:p>
                      <a:pPr algn="l" fontAlgn="t"/>
                      <a:r>
                        <a:rPr lang="es-ES" sz="1100" b="1" i="0" u="none" strike="noStrike" dirty="0">
                          <a:solidFill>
                            <a:srgbClr val="000000"/>
                          </a:solidFill>
                          <a:latin typeface="Arial" pitchFamily="34" charset="0"/>
                          <a:cs typeface="Arial" pitchFamily="34" charset="0"/>
                        </a:rPr>
                        <a:t>DINAMARCA</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a:solidFill>
                            <a:srgbClr val="000000"/>
                          </a:solidFill>
                          <a:latin typeface="Arial" pitchFamily="34" charset="0"/>
                          <a:cs typeface="Arial" pitchFamily="34" charset="0"/>
                        </a:rPr>
                        <a:t>162.903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a:solidFill>
                            <a:srgbClr val="000000"/>
                          </a:solidFill>
                          <a:latin typeface="Arial" pitchFamily="34" charset="0"/>
                          <a:cs typeface="Arial" pitchFamily="34" charset="0"/>
                        </a:rPr>
                        <a:t>156.433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6.470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851">
                <a:tc>
                  <a:txBody>
                    <a:bodyPr/>
                    <a:lstStyle/>
                    <a:p>
                      <a:pPr algn="l" fontAlgn="t"/>
                      <a:r>
                        <a:rPr lang="es-ES" sz="1100" b="1" i="0" u="none" strike="noStrike" dirty="0">
                          <a:solidFill>
                            <a:srgbClr val="000000"/>
                          </a:solidFill>
                          <a:latin typeface="Arial" pitchFamily="34" charset="0"/>
                          <a:cs typeface="Arial" pitchFamily="34" charset="0"/>
                        </a:rPr>
                        <a:t>ESLOVAQUIA</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a:solidFill>
                            <a:srgbClr val="000000"/>
                          </a:solidFill>
                          <a:latin typeface="Arial" pitchFamily="34" charset="0"/>
                          <a:cs typeface="Arial" pitchFamily="34" charset="0"/>
                        </a:rPr>
                        <a:t>174.471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145.490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a:solidFill>
                            <a:srgbClr val="000000"/>
                          </a:solidFill>
                          <a:latin typeface="Arial" pitchFamily="34" charset="0"/>
                          <a:cs typeface="Arial" pitchFamily="34" charset="0"/>
                        </a:rPr>
                        <a:t>28.981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851">
                <a:tc>
                  <a:txBody>
                    <a:bodyPr/>
                    <a:lstStyle/>
                    <a:p>
                      <a:pPr algn="l" fontAlgn="t"/>
                      <a:r>
                        <a:rPr lang="es-ES" sz="1100" b="1" i="0" u="none" strike="noStrike" dirty="0">
                          <a:solidFill>
                            <a:srgbClr val="000000"/>
                          </a:solidFill>
                          <a:latin typeface="Arial" pitchFamily="34" charset="0"/>
                          <a:cs typeface="Arial" pitchFamily="34" charset="0"/>
                        </a:rPr>
                        <a:t>HUNGRIA</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a:solidFill>
                            <a:srgbClr val="000000"/>
                          </a:solidFill>
                          <a:latin typeface="Arial" pitchFamily="34" charset="0"/>
                          <a:cs typeface="Arial" pitchFamily="34" charset="0"/>
                        </a:rPr>
                        <a:t>127.605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140.292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-12.687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851">
                <a:tc>
                  <a:txBody>
                    <a:bodyPr/>
                    <a:lstStyle/>
                    <a:p>
                      <a:pPr algn="l" fontAlgn="t"/>
                      <a:r>
                        <a:rPr lang="es-ES" sz="1100" b="1" i="0" u="none" strike="noStrike">
                          <a:solidFill>
                            <a:srgbClr val="000000"/>
                          </a:solidFill>
                          <a:latin typeface="Arial" pitchFamily="34" charset="0"/>
                          <a:cs typeface="Arial" pitchFamily="34" charset="0"/>
                        </a:rPr>
                        <a:t>LITUANIA</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a:solidFill>
                            <a:srgbClr val="000000"/>
                          </a:solidFill>
                          <a:latin typeface="Arial" pitchFamily="34" charset="0"/>
                          <a:cs typeface="Arial" pitchFamily="34" charset="0"/>
                        </a:rPr>
                        <a:t>143.644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129.055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14.589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851">
                <a:tc>
                  <a:txBody>
                    <a:bodyPr/>
                    <a:lstStyle/>
                    <a:p>
                      <a:pPr algn="l" fontAlgn="t"/>
                      <a:r>
                        <a:rPr lang="es-ES" sz="1100" b="1" i="0" u="none" strike="noStrike" dirty="0">
                          <a:solidFill>
                            <a:srgbClr val="000000"/>
                          </a:solidFill>
                          <a:latin typeface="Arial" pitchFamily="34" charset="0"/>
                          <a:cs typeface="Arial" pitchFamily="34" charset="0"/>
                        </a:rPr>
                        <a:t>ESTONIA</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a:solidFill>
                            <a:srgbClr val="000000"/>
                          </a:solidFill>
                          <a:latin typeface="Arial" pitchFamily="34" charset="0"/>
                          <a:cs typeface="Arial" pitchFamily="34" charset="0"/>
                        </a:rPr>
                        <a:t>112.972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95.167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17.805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851">
                <a:tc>
                  <a:txBody>
                    <a:bodyPr/>
                    <a:lstStyle/>
                    <a:p>
                      <a:pPr algn="l" fontAlgn="t"/>
                      <a:r>
                        <a:rPr lang="es-ES" sz="1100" b="1" i="0" u="none" strike="noStrike" dirty="0">
                          <a:solidFill>
                            <a:srgbClr val="000000"/>
                          </a:solidFill>
                          <a:latin typeface="Arial" pitchFamily="34" charset="0"/>
                          <a:cs typeface="Arial" pitchFamily="34" charset="0"/>
                        </a:rPr>
                        <a:t>HOLANDA</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a:solidFill>
                            <a:srgbClr val="000000"/>
                          </a:solidFill>
                          <a:latin typeface="Arial" pitchFamily="34" charset="0"/>
                          <a:cs typeface="Arial" pitchFamily="34" charset="0"/>
                        </a:rPr>
                        <a:t>46.233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51.911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-5.678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851">
                <a:tc>
                  <a:txBody>
                    <a:bodyPr/>
                    <a:lstStyle/>
                    <a:p>
                      <a:pPr algn="l" fontAlgn="t"/>
                      <a:r>
                        <a:rPr lang="es-ES" sz="1100" b="1" i="0" u="none" strike="noStrike" dirty="0">
                          <a:solidFill>
                            <a:srgbClr val="000000"/>
                          </a:solidFill>
                          <a:latin typeface="Arial" pitchFamily="34" charset="0"/>
                          <a:cs typeface="Arial" pitchFamily="34" charset="0"/>
                        </a:rPr>
                        <a:t>IRLANDA (2009)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a:solidFill>
                            <a:srgbClr val="000000"/>
                          </a:solidFill>
                          <a:latin typeface="Arial" pitchFamily="34" charset="0"/>
                          <a:cs typeface="Arial" pitchFamily="34" charset="0"/>
                        </a:rPr>
                        <a:t>47.864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47.864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851">
                <a:tc>
                  <a:txBody>
                    <a:bodyPr/>
                    <a:lstStyle/>
                    <a:p>
                      <a:pPr algn="l" fontAlgn="t"/>
                      <a:r>
                        <a:rPr lang="es-ES" sz="1100" b="1" i="0" u="none" strike="noStrike" dirty="0">
                          <a:solidFill>
                            <a:srgbClr val="000000"/>
                          </a:solidFill>
                          <a:latin typeface="Arial" pitchFamily="34" charset="0"/>
                          <a:cs typeface="Arial" pitchFamily="34" charset="0"/>
                        </a:rPr>
                        <a:t>BELGICA</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a:solidFill>
                            <a:srgbClr val="000000"/>
                          </a:solidFill>
                          <a:latin typeface="Arial" pitchFamily="34" charset="0"/>
                          <a:cs typeface="Arial" pitchFamily="34" charset="0"/>
                        </a:rPr>
                        <a:t>49.005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41.459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7.546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851">
                <a:tc>
                  <a:txBody>
                    <a:bodyPr/>
                    <a:lstStyle/>
                    <a:p>
                      <a:pPr algn="l" fontAlgn="t"/>
                      <a:r>
                        <a:rPr lang="es-ES" sz="1100" b="1" i="0" u="none" strike="noStrike" dirty="0">
                          <a:solidFill>
                            <a:srgbClr val="000000"/>
                          </a:solidFill>
                          <a:latin typeface="Arial" pitchFamily="34" charset="0"/>
                          <a:cs typeface="Arial" pitchFamily="34" charset="0"/>
                        </a:rPr>
                        <a:t>ESLOVENIA</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a:solidFill>
                            <a:srgbClr val="000000"/>
                          </a:solidFill>
                          <a:latin typeface="Arial" pitchFamily="34" charset="0"/>
                          <a:cs typeface="Arial" pitchFamily="34" charset="0"/>
                        </a:rPr>
                        <a:t>30.696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29.388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1.308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851">
                <a:tc>
                  <a:txBody>
                    <a:bodyPr/>
                    <a:lstStyle/>
                    <a:p>
                      <a:pPr algn="l" fontAlgn="t"/>
                      <a:r>
                        <a:rPr lang="es-ES" sz="1100" b="1" i="0" u="none" strike="noStrike" dirty="0">
                          <a:solidFill>
                            <a:srgbClr val="000000"/>
                          </a:solidFill>
                          <a:latin typeface="Arial" pitchFamily="34" charset="0"/>
                          <a:cs typeface="Arial" pitchFamily="34" charset="0"/>
                        </a:rPr>
                        <a:t>BULGARIA</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a:solidFill>
                            <a:srgbClr val="000000"/>
                          </a:solidFill>
                          <a:latin typeface="Arial" pitchFamily="34" charset="0"/>
                          <a:cs typeface="Arial" pitchFamily="34" charset="0"/>
                        </a:rPr>
                        <a:t>25.648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12.320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13.328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851">
                <a:tc>
                  <a:txBody>
                    <a:bodyPr/>
                    <a:lstStyle/>
                    <a:p>
                      <a:pPr algn="l" fontAlgn="t"/>
                      <a:r>
                        <a:rPr lang="es-ES" sz="1100" b="1" i="0" u="none" strike="noStrike" dirty="0">
                          <a:solidFill>
                            <a:srgbClr val="000000"/>
                          </a:solidFill>
                          <a:latin typeface="Arial" pitchFamily="34" charset="0"/>
                          <a:cs typeface="Arial" pitchFamily="34" charset="0"/>
                        </a:rPr>
                        <a:t>CHIPRE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a:solidFill>
                            <a:srgbClr val="000000"/>
                          </a:solidFill>
                          <a:latin typeface="Arial" pitchFamily="34" charset="0"/>
                          <a:cs typeface="Arial" pitchFamily="34" charset="0"/>
                        </a:rPr>
                        <a:t>3.575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3.816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-241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851">
                <a:tc>
                  <a:txBody>
                    <a:bodyPr/>
                    <a:lstStyle/>
                    <a:p>
                      <a:pPr algn="l" fontAlgn="t"/>
                      <a:r>
                        <a:rPr lang="es-ES" sz="1100" b="1" i="0" u="none" strike="noStrike" dirty="0">
                          <a:solidFill>
                            <a:srgbClr val="000000"/>
                          </a:solidFill>
                          <a:latin typeface="Arial" pitchFamily="34" charset="0"/>
                          <a:cs typeface="Arial" pitchFamily="34" charset="0"/>
                        </a:rPr>
                        <a:t>LUXEMBURGO</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a:solidFill>
                            <a:srgbClr val="000000"/>
                          </a:solidFill>
                          <a:latin typeface="Arial" pitchFamily="34" charset="0"/>
                          <a:cs typeface="Arial" pitchFamily="34" charset="0"/>
                        </a:rPr>
                        <a:t>3.720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3.614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106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851">
                <a:tc>
                  <a:txBody>
                    <a:bodyPr/>
                    <a:lstStyle/>
                    <a:p>
                      <a:pPr algn="l" fontAlgn="t"/>
                      <a:r>
                        <a:rPr lang="es-ES" sz="1100" b="1" i="0" u="none" strike="noStrike" dirty="0">
                          <a:solidFill>
                            <a:srgbClr val="000000"/>
                          </a:solidFill>
                          <a:latin typeface="Arial" pitchFamily="34" charset="0"/>
                          <a:cs typeface="Arial" pitchFamily="34" charset="0"/>
                        </a:rPr>
                        <a:t>MALTA</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100" b="0" i="0" u="none" strike="noStrike">
                          <a:solidFill>
                            <a:srgbClr val="000000"/>
                          </a:solidFill>
                          <a:latin typeface="Arial" pitchFamily="34" charset="0"/>
                          <a:cs typeface="Arial" pitchFamily="34" charset="0"/>
                        </a:rPr>
                        <a:t>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26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0" i="0" u="none" strike="noStrike" dirty="0">
                          <a:solidFill>
                            <a:srgbClr val="000000"/>
                          </a:solidFill>
                          <a:latin typeface="Arial" pitchFamily="34" charset="0"/>
                          <a:cs typeface="Arial" pitchFamily="34" charset="0"/>
                        </a:rPr>
                        <a:t>-2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851">
                <a:tc>
                  <a:txBody>
                    <a:bodyPr/>
                    <a:lstStyle/>
                    <a:p>
                      <a:pPr algn="r" fontAlgn="t"/>
                      <a:r>
                        <a:rPr lang="es-ES" sz="1100" b="1" i="0" u="none" strike="noStrike" dirty="0">
                          <a:solidFill>
                            <a:srgbClr val="000000"/>
                          </a:solidFill>
                          <a:latin typeface="Arial" pitchFamily="34" charset="0"/>
                          <a:cs typeface="Arial" pitchFamily="34" charset="0"/>
                        </a:rPr>
                        <a:t>TOTAL</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1" i="0" u="none" strike="noStrike">
                          <a:solidFill>
                            <a:srgbClr val="000000"/>
                          </a:solidFill>
                          <a:latin typeface="Arial" pitchFamily="34" charset="0"/>
                          <a:cs typeface="Arial" pitchFamily="34" charset="0"/>
                        </a:rPr>
                        <a:t>9.016.097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1" i="0" u="none" strike="noStrike" dirty="0">
                          <a:solidFill>
                            <a:srgbClr val="000000"/>
                          </a:solidFill>
                          <a:latin typeface="Arial" pitchFamily="34" charset="0"/>
                          <a:cs typeface="Arial" pitchFamily="34" charset="0"/>
                        </a:rPr>
                        <a:t>8.346.373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s-ES" sz="1100" b="1" i="0" u="none" strike="noStrike" dirty="0">
                          <a:solidFill>
                            <a:srgbClr val="000000"/>
                          </a:solidFill>
                          <a:latin typeface="Arial" pitchFamily="34" charset="0"/>
                          <a:cs typeface="Arial" pitchFamily="34" charset="0"/>
                        </a:rPr>
                        <a:t>669.724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8204">
                <a:tc>
                  <a:txBody>
                    <a:bodyPr/>
                    <a:lstStyle/>
                    <a:p>
                      <a:pPr algn="l" fontAlgn="b"/>
                      <a:endParaRPr lang="es-ES" sz="900" b="0" i="0" u="none" strike="noStrike" dirty="0">
                        <a:solidFill>
                          <a:srgbClr val="000000"/>
                        </a:solidFill>
                        <a:latin typeface="Arial" pitchFamily="34" charset="0"/>
                        <a:cs typeface="Arial"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ES" sz="9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ES" sz="900" b="0" i="0" u="none" strike="noStrike" dirty="0">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ES" sz="900" b="0" i="0" u="none" strike="noStrike" dirty="0">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r>
              <a:tr h="138204">
                <a:tc>
                  <a:txBody>
                    <a:bodyPr/>
                    <a:lstStyle/>
                    <a:p>
                      <a:pPr algn="l" fontAlgn="b"/>
                      <a:endParaRPr lang="es-ES" sz="900" b="0" i="0" u="none" strike="noStrike">
                        <a:solidFill>
                          <a:srgbClr val="000000"/>
                        </a:solidFill>
                        <a:latin typeface="Calibri"/>
                      </a:endParaRPr>
                    </a:p>
                  </a:txBody>
                  <a:tcPr marL="0" marR="0" marT="0" marB="0" anchor="b">
                    <a:lnL>
                      <a:noFill/>
                    </a:lnL>
                    <a:lnR>
                      <a:noFill/>
                    </a:lnR>
                    <a:lnT>
                      <a:noFill/>
                    </a:lnT>
                    <a:lnB>
                      <a:noFill/>
                    </a:lnB>
                  </a:tcPr>
                </a:tc>
                <a:tc>
                  <a:txBody>
                    <a:bodyPr/>
                    <a:lstStyle/>
                    <a:p>
                      <a:pPr algn="r" fontAlgn="b"/>
                      <a:r>
                        <a:rPr lang="es-ES" sz="900" b="1" i="0" u="none" strike="noStrike">
                          <a:solidFill>
                            <a:srgbClr val="000000"/>
                          </a:solidFill>
                          <a:latin typeface="Calibri"/>
                        </a:rPr>
                        <a:t>Fuente: Fibl</a:t>
                      </a:r>
                    </a:p>
                  </a:txBody>
                  <a:tcPr marL="0" marR="0" marT="0" marB="0" anchor="b">
                    <a:lnL>
                      <a:noFill/>
                    </a:lnL>
                    <a:lnR>
                      <a:noFill/>
                    </a:lnR>
                    <a:lnT>
                      <a:noFill/>
                    </a:lnT>
                    <a:lnB>
                      <a:noFill/>
                    </a:lnB>
                  </a:tcPr>
                </a:tc>
                <a:tc>
                  <a:txBody>
                    <a:bodyPr/>
                    <a:lstStyle/>
                    <a:p>
                      <a:pPr algn="l" fontAlgn="b"/>
                      <a:endParaRPr lang="es-ES" sz="9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s-ES" sz="900" b="0" i="0" u="none" strike="noStrike" dirty="0">
                        <a:solidFill>
                          <a:srgbClr val="000000"/>
                        </a:solidFill>
                        <a:latin typeface="Calibri"/>
                      </a:endParaRPr>
                    </a:p>
                  </a:txBody>
                  <a:tcPr marL="0" marR="0" marT="0" marB="0" anchor="b">
                    <a:lnL>
                      <a:noFill/>
                    </a:lnL>
                    <a:lnR>
                      <a:noFill/>
                    </a:lnR>
                    <a:lnT>
                      <a:noFill/>
                    </a:lnT>
                    <a:lnB>
                      <a:noFill/>
                    </a:lnB>
                  </a:tcPr>
                </a:tc>
              </a:tr>
            </a:tbl>
          </a:graphicData>
        </a:graphic>
      </p:graphicFrame>
      <p:pic>
        <p:nvPicPr>
          <p:cNvPr id="6" name="5 Imagen"/>
          <p:cNvPicPr/>
          <p:nvPr/>
        </p:nvPicPr>
        <p:blipFill>
          <a:blip r:embed="rId2"/>
          <a:srcRect l="1444" t="4768" r="3080" b="48505"/>
          <a:stretch>
            <a:fillRect/>
          </a:stretch>
        </p:blipFill>
        <p:spPr bwMode="auto">
          <a:xfrm>
            <a:off x="0" y="0"/>
            <a:ext cx="9144000" cy="123493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357298"/>
            <a:ext cx="8229600" cy="642942"/>
          </a:xfrm>
        </p:spPr>
        <p:txBody>
          <a:bodyPr>
            <a:normAutofit/>
          </a:bodyPr>
          <a:lstStyle/>
          <a:p>
            <a:r>
              <a:rPr lang="es-ES" sz="1600" b="1" dirty="0" smtClean="0"/>
              <a:t>NÚMERO DE OPERADORES Y SUPERFICIE EN PRODUCCIÓN ECOLÓGICA (HA) POR COMUNIDADES AUTONOMAS. AÑO 2011.</a:t>
            </a:r>
            <a:endParaRPr lang="es-ES" sz="1600" b="1" dirty="0"/>
          </a:p>
        </p:txBody>
      </p:sp>
      <p:graphicFrame>
        <p:nvGraphicFramePr>
          <p:cNvPr id="4" name="3 Marcador de gráfico"/>
          <p:cNvGraphicFramePr>
            <a:graphicFrameLocks noGrp="1"/>
          </p:cNvGraphicFramePr>
          <p:nvPr>
            <p:ph type="chart" idx="1"/>
          </p:nvPr>
        </p:nvGraphicFramePr>
        <p:xfrm>
          <a:off x="857224" y="2214561"/>
          <a:ext cx="7358114" cy="4500587"/>
        </p:xfrm>
        <a:graphic>
          <a:graphicData uri="http://schemas.openxmlformats.org/drawingml/2006/table">
            <a:tbl>
              <a:tblPr/>
              <a:tblGrid>
                <a:gridCol w="3024500"/>
                <a:gridCol w="2166807"/>
                <a:gridCol w="2166807"/>
              </a:tblGrid>
              <a:tr h="236873">
                <a:tc>
                  <a:txBody>
                    <a:bodyPr/>
                    <a:lstStyle/>
                    <a:p>
                      <a:pPr algn="ctr" fontAlgn="ctr"/>
                      <a:r>
                        <a:rPr lang="es-ES" sz="1400" b="1" i="0" u="none" strike="noStrike" dirty="0">
                          <a:solidFill>
                            <a:srgbClr val="000000"/>
                          </a:solidFill>
                          <a:latin typeface="Calibri"/>
                        </a:rPr>
                        <a:t>COMUNIDAD AUTONOMA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400" b="1" i="0" u="none" strike="noStrike" dirty="0">
                          <a:solidFill>
                            <a:srgbClr val="000000"/>
                          </a:solidFill>
                          <a:latin typeface="Calibri"/>
                        </a:rPr>
                        <a:t>Nº PRODUCTORES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400" b="1" i="0" u="none" strike="noStrike" dirty="0">
                          <a:solidFill>
                            <a:srgbClr val="000000"/>
                          </a:solidFill>
                          <a:latin typeface="Calibri"/>
                        </a:rPr>
                        <a:t>SUPERFICIE TOTAL</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236873">
                <a:tc>
                  <a:txBody>
                    <a:bodyPr/>
                    <a:lstStyle/>
                    <a:p>
                      <a:pPr algn="l" fontAlgn="b"/>
                      <a:r>
                        <a:rPr lang="es-ES" sz="1400" b="0" i="0" u="none" strike="noStrike" dirty="0">
                          <a:solidFill>
                            <a:srgbClr val="000000"/>
                          </a:solidFill>
                          <a:latin typeface="Calibri"/>
                        </a:rPr>
                        <a:t>ANDALUCÍA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11.831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973.239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6873">
                <a:tc>
                  <a:txBody>
                    <a:bodyPr/>
                    <a:lstStyle/>
                    <a:p>
                      <a:pPr algn="l" fontAlgn="b"/>
                      <a:r>
                        <a:rPr lang="es-ES" sz="1400" b="0" i="0" u="none" strike="noStrike">
                          <a:solidFill>
                            <a:srgbClr val="000000"/>
                          </a:solidFill>
                          <a:latin typeface="Calibri"/>
                        </a:rPr>
                        <a:t>ARAGÓN</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886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61.120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6873">
                <a:tc>
                  <a:txBody>
                    <a:bodyPr/>
                    <a:lstStyle/>
                    <a:p>
                      <a:pPr algn="l" fontAlgn="b"/>
                      <a:r>
                        <a:rPr lang="es-ES" sz="1400" b="0" i="0" u="none" strike="noStrike">
                          <a:solidFill>
                            <a:srgbClr val="000000"/>
                          </a:solidFill>
                          <a:latin typeface="Calibri"/>
                        </a:rPr>
                        <a:t>ASTURIAS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567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21.735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6873">
                <a:tc>
                  <a:txBody>
                    <a:bodyPr/>
                    <a:lstStyle/>
                    <a:p>
                      <a:pPr algn="l" fontAlgn="b"/>
                      <a:r>
                        <a:rPr lang="es-ES" sz="1400" b="0" i="0" u="none" strike="noStrike">
                          <a:solidFill>
                            <a:srgbClr val="000000"/>
                          </a:solidFill>
                          <a:latin typeface="Calibri"/>
                        </a:rPr>
                        <a:t>BALEARES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924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28.310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6873">
                <a:tc>
                  <a:txBody>
                    <a:bodyPr/>
                    <a:lstStyle/>
                    <a:p>
                      <a:pPr algn="l" fontAlgn="b"/>
                      <a:r>
                        <a:rPr lang="es-ES" sz="1400" b="0" i="0" u="none" strike="noStrike">
                          <a:solidFill>
                            <a:srgbClr val="000000"/>
                          </a:solidFill>
                          <a:latin typeface="Calibri"/>
                        </a:rPr>
                        <a:t>CANARIAS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990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3.684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6873">
                <a:tc>
                  <a:txBody>
                    <a:bodyPr/>
                    <a:lstStyle/>
                    <a:p>
                      <a:pPr algn="l" fontAlgn="b"/>
                      <a:r>
                        <a:rPr lang="es-ES" sz="1400" b="0" i="0" u="none" strike="noStrike">
                          <a:solidFill>
                            <a:srgbClr val="000000"/>
                          </a:solidFill>
                          <a:latin typeface="Calibri"/>
                        </a:rPr>
                        <a:t>CANTABRIA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195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5.821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6873">
                <a:tc>
                  <a:txBody>
                    <a:bodyPr/>
                    <a:lstStyle/>
                    <a:p>
                      <a:pPr algn="l" fontAlgn="b"/>
                      <a:r>
                        <a:rPr lang="es-ES" sz="1400" b="0" i="0" u="none" strike="noStrike">
                          <a:solidFill>
                            <a:srgbClr val="000000"/>
                          </a:solidFill>
                          <a:latin typeface="Calibri"/>
                        </a:rPr>
                        <a:t>CASTILLA LA MANCHA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7.424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307.612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6873">
                <a:tc>
                  <a:txBody>
                    <a:bodyPr/>
                    <a:lstStyle/>
                    <a:p>
                      <a:pPr algn="l" fontAlgn="b"/>
                      <a:r>
                        <a:rPr lang="es-ES" sz="1400" b="0" i="0" u="none" strike="noStrike">
                          <a:solidFill>
                            <a:srgbClr val="000000"/>
                          </a:solidFill>
                          <a:latin typeface="Calibri"/>
                        </a:rPr>
                        <a:t>CASTILLA Y LEÓN</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654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31.351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6873">
                <a:tc>
                  <a:txBody>
                    <a:bodyPr/>
                    <a:lstStyle/>
                    <a:p>
                      <a:pPr algn="l" fontAlgn="b"/>
                      <a:r>
                        <a:rPr lang="es-ES" sz="1400" b="0" i="0" u="none" strike="noStrike">
                          <a:solidFill>
                            <a:srgbClr val="000000"/>
                          </a:solidFill>
                          <a:latin typeface="Calibri"/>
                        </a:rPr>
                        <a:t>CATALUÑA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2.312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92.435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6873">
                <a:tc>
                  <a:txBody>
                    <a:bodyPr/>
                    <a:lstStyle/>
                    <a:p>
                      <a:pPr algn="l" fontAlgn="b"/>
                      <a:r>
                        <a:rPr lang="es-ES" sz="1400" b="0" i="0" u="none" strike="noStrike" dirty="0">
                          <a:solidFill>
                            <a:srgbClr val="000000"/>
                          </a:solidFill>
                          <a:latin typeface="Calibri"/>
                        </a:rPr>
                        <a:t>EXTREMADURA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3.614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91.109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6873">
                <a:tc>
                  <a:txBody>
                    <a:bodyPr/>
                    <a:lstStyle/>
                    <a:p>
                      <a:pPr algn="l" fontAlgn="b"/>
                      <a:r>
                        <a:rPr lang="es-ES" sz="1400" b="0" i="0" u="none" strike="noStrike">
                          <a:solidFill>
                            <a:srgbClr val="000000"/>
                          </a:solidFill>
                          <a:latin typeface="Calibri"/>
                        </a:rPr>
                        <a:t>GALICIA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586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14.430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6873">
                <a:tc>
                  <a:txBody>
                    <a:bodyPr/>
                    <a:lstStyle/>
                    <a:p>
                      <a:pPr algn="l" fontAlgn="b"/>
                      <a:r>
                        <a:rPr lang="es-ES" sz="1400" b="0" i="0" u="none" strike="noStrike">
                          <a:solidFill>
                            <a:srgbClr val="000000"/>
                          </a:solidFill>
                          <a:latin typeface="Calibri"/>
                        </a:rPr>
                        <a:t>MADRID</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288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6.678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6873">
                <a:tc>
                  <a:txBody>
                    <a:bodyPr/>
                    <a:lstStyle/>
                    <a:p>
                      <a:pPr algn="l" fontAlgn="b"/>
                      <a:r>
                        <a:rPr lang="es-ES" sz="1400" b="0" i="0" u="none" strike="noStrike">
                          <a:solidFill>
                            <a:srgbClr val="000000"/>
                          </a:solidFill>
                          <a:latin typeface="Calibri"/>
                        </a:rPr>
                        <a:t>MURCIA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2.525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59.645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6873">
                <a:tc>
                  <a:txBody>
                    <a:bodyPr/>
                    <a:lstStyle/>
                    <a:p>
                      <a:pPr algn="l" fontAlgn="b"/>
                      <a:r>
                        <a:rPr lang="es-ES" sz="1400" b="0" i="0" u="none" strike="noStrike">
                          <a:solidFill>
                            <a:srgbClr val="000000"/>
                          </a:solidFill>
                          <a:latin typeface="Calibri"/>
                        </a:rPr>
                        <a:t>NAVARRA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728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73.432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6873">
                <a:tc>
                  <a:txBody>
                    <a:bodyPr/>
                    <a:lstStyle/>
                    <a:p>
                      <a:pPr algn="l" fontAlgn="b"/>
                      <a:r>
                        <a:rPr lang="es-ES" sz="1400" b="0" i="0" u="none" strike="noStrike">
                          <a:solidFill>
                            <a:srgbClr val="000000"/>
                          </a:solidFill>
                          <a:latin typeface="Calibri"/>
                        </a:rPr>
                        <a:t>LA RIOJA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334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7.017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6873">
                <a:tc>
                  <a:txBody>
                    <a:bodyPr/>
                    <a:lstStyle/>
                    <a:p>
                      <a:pPr algn="l" fontAlgn="b"/>
                      <a:r>
                        <a:rPr lang="es-ES" sz="1400" b="0" i="0" u="none" strike="noStrike">
                          <a:solidFill>
                            <a:srgbClr val="000000"/>
                          </a:solidFill>
                          <a:latin typeface="Calibri"/>
                        </a:rPr>
                        <a:t>PAIS VASCO</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395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1.960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6873">
                <a:tc>
                  <a:txBody>
                    <a:bodyPr/>
                    <a:lstStyle/>
                    <a:p>
                      <a:pPr algn="l" fontAlgn="b"/>
                      <a:r>
                        <a:rPr lang="es-ES" sz="1400" b="0" i="0" u="none" strike="noStrike">
                          <a:solidFill>
                            <a:srgbClr val="000000"/>
                          </a:solidFill>
                          <a:latin typeface="Calibri"/>
                        </a:rPr>
                        <a:t>C. VALENCIANA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2.111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65.461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6873">
                <a:tc>
                  <a:txBody>
                    <a:bodyPr/>
                    <a:lstStyle/>
                    <a:p>
                      <a:pPr algn="r" fontAlgn="b"/>
                      <a:r>
                        <a:rPr lang="es-ES" sz="1400" b="1" i="0" u="none" strike="noStrike">
                          <a:solidFill>
                            <a:srgbClr val="000000"/>
                          </a:solidFill>
                          <a:latin typeface="Calibri"/>
                        </a:rPr>
                        <a:t>TOTAL</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1" i="0" u="none" strike="noStrike">
                          <a:solidFill>
                            <a:srgbClr val="000000"/>
                          </a:solidFill>
                          <a:latin typeface="Calibri"/>
                        </a:rPr>
                        <a:t>36.364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1" i="0" u="none" strike="noStrike" dirty="0">
                          <a:solidFill>
                            <a:srgbClr val="000000"/>
                          </a:solidFill>
                          <a:latin typeface="Calibri"/>
                        </a:rPr>
                        <a:t>1.845.039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pic>
        <p:nvPicPr>
          <p:cNvPr id="5" name="4 Imagen"/>
          <p:cNvPicPr/>
          <p:nvPr/>
        </p:nvPicPr>
        <p:blipFill>
          <a:blip r:embed="rId2"/>
          <a:srcRect l="1444" t="4768" r="3080" b="48505"/>
          <a:stretch>
            <a:fillRect/>
          </a:stretch>
        </p:blipFill>
        <p:spPr bwMode="auto">
          <a:xfrm>
            <a:off x="0" y="-142900"/>
            <a:ext cx="9144000" cy="123493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42992"/>
            <a:ext cx="8229600" cy="642934"/>
          </a:xfrm>
        </p:spPr>
        <p:txBody>
          <a:bodyPr>
            <a:normAutofit/>
          </a:bodyPr>
          <a:lstStyle/>
          <a:p>
            <a:r>
              <a:rPr lang="es-ES" sz="1600" b="1" dirty="0" smtClean="0"/>
              <a:t>SUPERFICIE DE AGRICULTURA ECOLÓGICA (HA) EN ESPAÑA. AÑOS 2011 Y 2010. POR COMUNIDADES AUTÓNOMAS.</a:t>
            </a:r>
            <a:endParaRPr lang="es-ES" sz="1600" b="1" dirty="0"/>
          </a:p>
        </p:txBody>
      </p:sp>
      <p:graphicFrame>
        <p:nvGraphicFramePr>
          <p:cNvPr id="4" name="3 Marcador de gráfico"/>
          <p:cNvGraphicFramePr>
            <a:graphicFrameLocks noGrp="1"/>
          </p:cNvGraphicFramePr>
          <p:nvPr>
            <p:ph type="chart" idx="1"/>
          </p:nvPr>
        </p:nvGraphicFramePr>
        <p:xfrm>
          <a:off x="571471" y="1844618"/>
          <a:ext cx="8072497" cy="4941968"/>
        </p:xfrm>
        <a:graphic>
          <a:graphicData uri="http://schemas.openxmlformats.org/drawingml/2006/table">
            <a:tbl>
              <a:tblPr/>
              <a:tblGrid>
                <a:gridCol w="2143317"/>
                <a:gridCol w="1482295"/>
                <a:gridCol w="1482295"/>
                <a:gridCol w="1482295"/>
                <a:gridCol w="1482295"/>
              </a:tblGrid>
              <a:tr h="366541">
                <a:tc>
                  <a:txBody>
                    <a:bodyPr/>
                    <a:lstStyle/>
                    <a:p>
                      <a:pPr algn="ctr" fontAlgn="ctr"/>
                      <a:r>
                        <a:rPr lang="es-ES" sz="1200" b="1" i="0" u="none" strike="noStrike" dirty="0">
                          <a:solidFill>
                            <a:srgbClr val="000000"/>
                          </a:solidFill>
                          <a:latin typeface="Calibri"/>
                        </a:rPr>
                        <a:t>COMUNIDAD AUTONOMA</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200" b="1" i="0" u="none" strike="noStrike">
                          <a:solidFill>
                            <a:srgbClr val="000000"/>
                          </a:solidFill>
                          <a:latin typeface="Calibri"/>
                        </a:rPr>
                        <a:t>AÑO 2011 Has</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200" b="1" i="0" u="none" strike="noStrike">
                          <a:solidFill>
                            <a:srgbClr val="000000"/>
                          </a:solidFill>
                          <a:latin typeface="Calibri"/>
                        </a:rPr>
                        <a:t>AÑO 2010 Has</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200" b="1" i="0" u="none" strike="noStrike">
                          <a:solidFill>
                            <a:srgbClr val="000000"/>
                          </a:solidFill>
                          <a:latin typeface="Calibri"/>
                        </a:rPr>
                        <a:t>% TOTAL 2011</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200" b="1" i="0" u="none" strike="noStrike" dirty="0">
                          <a:solidFill>
                            <a:srgbClr val="000000"/>
                          </a:solidFill>
                          <a:latin typeface="Calibri"/>
                        </a:rPr>
                        <a:t>DIFERENCIA + - 2011-2010 Has</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85590">
                <a:tc>
                  <a:txBody>
                    <a:bodyPr/>
                    <a:lstStyle/>
                    <a:p>
                      <a:pPr algn="l" fontAlgn="ctr"/>
                      <a:r>
                        <a:rPr lang="es-ES" sz="1200" b="0" i="0" u="none" strike="noStrike" dirty="0">
                          <a:solidFill>
                            <a:srgbClr val="000000"/>
                          </a:solidFill>
                          <a:latin typeface="Calibri"/>
                        </a:rPr>
                        <a:t>ANDALUCÍA</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dirty="0">
                          <a:solidFill>
                            <a:srgbClr val="000000"/>
                          </a:solidFill>
                          <a:latin typeface="Calibri"/>
                        </a:rPr>
                        <a:t>973.239</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dirty="0">
                          <a:solidFill>
                            <a:srgbClr val="000000"/>
                          </a:solidFill>
                          <a:latin typeface="Calibri"/>
                        </a:rPr>
                        <a:t>879.859</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dirty="0">
                          <a:solidFill>
                            <a:srgbClr val="000000"/>
                          </a:solidFill>
                          <a:latin typeface="Calibri"/>
                        </a:rPr>
                        <a:t>52,75</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dirty="0">
                          <a:solidFill>
                            <a:srgbClr val="000000"/>
                          </a:solidFill>
                          <a:latin typeface="Calibri"/>
                        </a:rPr>
                        <a:t>93.380</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590">
                <a:tc>
                  <a:txBody>
                    <a:bodyPr/>
                    <a:lstStyle/>
                    <a:p>
                      <a:pPr algn="l" fontAlgn="ctr"/>
                      <a:r>
                        <a:rPr lang="es-ES" sz="1200" b="0" i="0" u="none" strike="noStrike" dirty="0">
                          <a:solidFill>
                            <a:srgbClr val="000000"/>
                          </a:solidFill>
                          <a:latin typeface="Calibri"/>
                        </a:rPr>
                        <a:t>ARAGÓN</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61.120</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70.440</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3,31</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-9.320</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590">
                <a:tc>
                  <a:txBody>
                    <a:bodyPr/>
                    <a:lstStyle/>
                    <a:p>
                      <a:pPr algn="l" fontAlgn="ctr"/>
                      <a:r>
                        <a:rPr lang="es-ES" sz="1200" b="0" i="0" u="none" strike="noStrike" dirty="0">
                          <a:solidFill>
                            <a:srgbClr val="000000"/>
                          </a:solidFill>
                          <a:latin typeface="Calibri"/>
                        </a:rPr>
                        <a:t>ASTURIAS</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dirty="0">
                          <a:solidFill>
                            <a:srgbClr val="000000"/>
                          </a:solidFill>
                          <a:latin typeface="Calibri"/>
                        </a:rPr>
                        <a:t>21.735</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18.283</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1,18</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3.452</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590">
                <a:tc>
                  <a:txBody>
                    <a:bodyPr/>
                    <a:lstStyle/>
                    <a:p>
                      <a:pPr algn="l" fontAlgn="ctr"/>
                      <a:r>
                        <a:rPr lang="es-ES" sz="1200" b="0" i="0" u="none" strike="noStrike">
                          <a:solidFill>
                            <a:srgbClr val="000000"/>
                          </a:solidFill>
                          <a:latin typeface="Calibri"/>
                        </a:rPr>
                        <a:t>BALEARES</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dirty="0">
                          <a:solidFill>
                            <a:srgbClr val="000000"/>
                          </a:solidFill>
                          <a:latin typeface="Calibri"/>
                        </a:rPr>
                        <a:t>28.310</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28.000</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1,53</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dirty="0">
                          <a:solidFill>
                            <a:srgbClr val="000000"/>
                          </a:solidFill>
                          <a:latin typeface="Calibri"/>
                        </a:rPr>
                        <a:t>310</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590">
                <a:tc>
                  <a:txBody>
                    <a:bodyPr/>
                    <a:lstStyle/>
                    <a:p>
                      <a:pPr algn="l" fontAlgn="ctr"/>
                      <a:r>
                        <a:rPr lang="es-ES" sz="1200" b="0" i="0" u="none" strike="noStrike">
                          <a:solidFill>
                            <a:srgbClr val="000000"/>
                          </a:solidFill>
                          <a:latin typeface="Calibri"/>
                        </a:rPr>
                        <a:t>CANARIAS</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dirty="0">
                          <a:solidFill>
                            <a:srgbClr val="000000"/>
                          </a:solidFill>
                          <a:latin typeface="Calibri"/>
                        </a:rPr>
                        <a:t>3.684</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3.699</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0,20</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-15</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590">
                <a:tc>
                  <a:txBody>
                    <a:bodyPr/>
                    <a:lstStyle/>
                    <a:p>
                      <a:pPr algn="l" fontAlgn="ctr"/>
                      <a:r>
                        <a:rPr lang="es-ES" sz="1200" b="0" i="0" u="none" strike="noStrike">
                          <a:solidFill>
                            <a:srgbClr val="000000"/>
                          </a:solidFill>
                          <a:latin typeface="Calibri"/>
                        </a:rPr>
                        <a:t>CANTABRIA</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dirty="0">
                          <a:solidFill>
                            <a:srgbClr val="000000"/>
                          </a:solidFill>
                          <a:latin typeface="Calibri"/>
                        </a:rPr>
                        <a:t>5.821</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dirty="0">
                          <a:solidFill>
                            <a:srgbClr val="000000"/>
                          </a:solidFill>
                          <a:latin typeface="Calibri"/>
                        </a:rPr>
                        <a:t>6.260</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0,32</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-439</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590">
                <a:tc>
                  <a:txBody>
                    <a:bodyPr/>
                    <a:lstStyle/>
                    <a:p>
                      <a:pPr algn="l" fontAlgn="ctr"/>
                      <a:r>
                        <a:rPr lang="es-ES" sz="1200" b="0" i="0" u="none" strike="noStrike">
                          <a:solidFill>
                            <a:srgbClr val="000000"/>
                          </a:solidFill>
                          <a:latin typeface="Calibri"/>
                        </a:rPr>
                        <a:t>CASTILLA LA MANCHA</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307.612</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dirty="0">
                          <a:solidFill>
                            <a:srgbClr val="000000"/>
                          </a:solidFill>
                          <a:latin typeface="Calibri"/>
                        </a:rPr>
                        <a:t>259.419</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16,57</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48.193</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590">
                <a:tc>
                  <a:txBody>
                    <a:bodyPr/>
                    <a:lstStyle/>
                    <a:p>
                      <a:pPr algn="l" fontAlgn="ctr"/>
                      <a:r>
                        <a:rPr lang="es-ES" sz="1200" b="0" i="0" u="none" strike="noStrike">
                          <a:solidFill>
                            <a:srgbClr val="000000"/>
                          </a:solidFill>
                          <a:latin typeface="Calibri"/>
                        </a:rPr>
                        <a:t>CASTILLA Y LEÓN</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31.351</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dirty="0">
                          <a:solidFill>
                            <a:srgbClr val="000000"/>
                          </a:solidFill>
                          <a:latin typeface="Calibri"/>
                        </a:rPr>
                        <a:t>26.356</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dirty="0">
                          <a:solidFill>
                            <a:srgbClr val="000000"/>
                          </a:solidFill>
                          <a:latin typeface="Calibri"/>
                        </a:rPr>
                        <a:t>1,70</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4.995</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590">
                <a:tc>
                  <a:txBody>
                    <a:bodyPr/>
                    <a:lstStyle/>
                    <a:p>
                      <a:pPr algn="l" fontAlgn="ctr"/>
                      <a:r>
                        <a:rPr lang="es-ES" sz="1200" b="0" i="0" u="none" strike="noStrike">
                          <a:solidFill>
                            <a:srgbClr val="000000"/>
                          </a:solidFill>
                          <a:latin typeface="Calibri"/>
                        </a:rPr>
                        <a:t>CATALUÑA</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92.435</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83.506</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dirty="0">
                          <a:solidFill>
                            <a:srgbClr val="000000"/>
                          </a:solidFill>
                          <a:latin typeface="Calibri"/>
                        </a:rPr>
                        <a:t>5,01</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8.929</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590">
                <a:tc>
                  <a:txBody>
                    <a:bodyPr/>
                    <a:lstStyle/>
                    <a:p>
                      <a:pPr algn="l" fontAlgn="ctr"/>
                      <a:r>
                        <a:rPr lang="es-ES" sz="1200" b="0" i="0" u="none" strike="noStrike">
                          <a:solidFill>
                            <a:srgbClr val="000000"/>
                          </a:solidFill>
                          <a:latin typeface="Calibri"/>
                        </a:rPr>
                        <a:t>EXTREMADURA</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91.109</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95.417</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4,94</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dirty="0">
                          <a:solidFill>
                            <a:srgbClr val="000000"/>
                          </a:solidFill>
                          <a:latin typeface="Calibri"/>
                        </a:rPr>
                        <a:t>-4.308</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590">
                <a:tc>
                  <a:txBody>
                    <a:bodyPr/>
                    <a:lstStyle/>
                    <a:p>
                      <a:pPr algn="l" fontAlgn="ctr"/>
                      <a:r>
                        <a:rPr lang="es-ES" sz="1200" b="0" i="0" u="none" strike="noStrike">
                          <a:solidFill>
                            <a:srgbClr val="000000"/>
                          </a:solidFill>
                          <a:latin typeface="Calibri"/>
                        </a:rPr>
                        <a:t>GALICIA</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14.430</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14.163</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0,78</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dirty="0">
                          <a:solidFill>
                            <a:srgbClr val="000000"/>
                          </a:solidFill>
                          <a:latin typeface="Calibri"/>
                        </a:rPr>
                        <a:t>267</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590">
                <a:tc>
                  <a:txBody>
                    <a:bodyPr/>
                    <a:lstStyle/>
                    <a:p>
                      <a:pPr algn="l" fontAlgn="ctr"/>
                      <a:r>
                        <a:rPr lang="es-ES" sz="1200" b="0" i="0" u="none" strike="noStrike">
                          <a:solidFill>
                            <a:srgbClr val="000000"/>
                          </a:solidFill>
                          <a:latin typeface="Calibri"/>
                        </a:rPr>
                        <a:t>MADRID</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6.678</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6.355</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0,36</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dirty="0">
                          <a:solidFill>
                            <a:srgbClr val="000000"/>
                          </a:solidFill>
                          <a:latin typeface="Calibri"/>
                        </a:rPr>
                        <a:t>323</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590">
                <a:tc>
                  <a:txBody>
                    <a:bodyPr/>
                    <a:lstStyle/>
                    <a:p>
                      <a:pPr algn="l" fontAlgn="ctr"/>
                      <a:r>
                        <a:rPr lang="es-ES" sz="1200" b="0" i="0" u="none" strike="noStrike">
                          <a:solidFill>
                            <a:srgbClr val="000000"/>
                          </a:solidFill>
                          <a:latin typeface="Calibri"/>
                        </a:rPr>
                        <a:t>MURCIA</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59.645</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61.398</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3,23</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dirty="0">
                          <a:solidFill>
                            <a:srgbClr val="000000"/>
                          </a:solidFill>
                          <a:latin typeface="Calibri"/>
                        </a:rPr>
                        <a:t>-1.753</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590">
                <a:tc>
                  <a:txBody>
                    <a:bodyPr/>
                    <a:lstStyle/>
                    <a:p>
                      <a:pPr algn="l" fontAlgn="ctr"/>
                      <a:r>
                        <a:rPr lang="es-ES" sz="1200" b="0" i="0" u="none" strike="noStrike">
                          <a:solidFill>
                            <a:srgbClr val="000000"/>
                          </a:solidFill>
                          <a:latin typeface="Calibri"/>
                        </a:rPr>
                        <a:t>NAVARRA</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73.432</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30.771</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3,98</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dirty="0">
                          <a:solidFill>
                            <a:srgbClr val="000000"/>
                          </a:solidFill>
                          <a:latin typeface="Calibri"/>
                        </a:rPr>
                        <a:t>42.661</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590">
                <a:tc>
                  <a:txBody>
                    <a:bodyPr/>
                    <a:lstStyle/>
                    <a:p>
                      <a:pPr algn="l" fontAlgn="ctr"/>
                      <a:r>
                        <a:rPr lang="es-ES" sz="1200" b="0" i="0" u="none" strike="noStrike">
                          <a:solidFill>
                            <a:srgbClr val="000000"/>
                          </a:solidFill>
                          <a:latin typeface="Calibri"/>
                        </a:rPr>
                        <a:t>LA RIOJA</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7.017</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8.542</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0,38</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dirty="0">
                          <a:solidFill>
                            <a:srgbClr val="000000"/>
                          </a:solidFill>
                          <a:latin typeface="Calibri"/>
                        </a:rPr>
                        <a:t>-1.525</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590">
                <a:tc>
                  <a:txBody>
                    <a:bodyPr/>
                    <a:lstStyle/>
                    <a:p>
                      <a:pPr algn="l" fontAlgn="ctr"/>
                      <a:r>
                        <a:rPr lang="es-ES" sz="1200" b="0" i="0" u="none" strike="noStrike">
                          <a:solidFill>
                            <a:srgbClr val="000000"/>
                          </a:solidFill>
                          <a:latin typeface="Calibri"/>
                        </a:rPr>
                        <a:t>PAIS VASCO</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1.960</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1.770</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0,11</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dirty="0">
                          <a:solidFill>
                            <a:srgbClr val="000000"/>
                          </a:solidFill>
                          <a:latin typeface="Calibri"/>
                        </a:rPr>
                        <a:t>191</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590">
                <a:tc>
                  <a:txBody>
                    <a:bodyPr/>
                    <a:lstStyle/>
                    <a:p>
                      <a:pPr algn="l" fontAlgn="ctr"/>
                      <a:r>
                        <a:rPr lang="es-ES" sz="1200" b="0" i="0" u="none" strike="noStrike">
                          <a:solidFill>
                            <a:srgbClr val="000000"/>
                          </a:solidFill>
                          <a:latin typeface="Calibri"/>
                        </a:rPr>
                        <a:t>C.VALENCIANA</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65.461</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56.628</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a:solidFill>
                            <a:srgbClr val="000000"/>
                          </a:solidFill>
                          <a:latin typeface="Calibri"/>
                        </a:rPr>
                        <a:t>3,55</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0" i="0" u="none" strike="noStrike" dirty="0">
                          <a:solidFill>
                            <a:srgbClr val="000000"/>
                          </a:solidFill>
                          <a:latin typeface="Calibri"/>
                        </a:rPr>
                        <a:t>8.833</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590">
                <a:tc>
                  <a:txBody>
                    <a:bodyPr/>
                    <a:lstStyle/>
                    <a:p>
                      <a:pPr algn="r" fontAlgn="ctr"/>
                      <a:r>
                        <a:rPr lang="es-ES" sz="1200" b="1" i="0" u="none" strike="noStrike" dirty="0">
                          <a:solidFill>
                            <a:srgbClr val="000000"/>
                          </a:solidFill>
                          <a:latin typeface="Calibri"/>
                        </a:rPr>
                        <a:t>TOTAL</a:t>
                      </a:r>
                    </a:p>
                  </a:txBody>
                  <a:tcPr marL="6910" marR="6910" marT="69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1" i="0" u="none" strike="noStrike">
                          <a:solidFill>
                            <a:srgbClr val="000000"/>
                          </a:solidFill>
                          <a:latin typeface="Calibri"/>
                        </a:rPr>
                        <a:t>1.845.039</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1" i="0" u="none" strike="noStrike">
                          <a:solidFill>
                            <a:srgbClr val="000000"/>
                          </a:solidFill>
                          <a:latin typeface="Calibri"/>
                        </a:rPr>
                        <a:t>1.650.866</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1" i="0" u="none" strike="noStrike">
                          <a:solidFill>
                            <a:srgbClr val="000000"/>
                          </a:solidFill>
                          <a:latin typeface="Calibri"/>
                        </a:rPr>
                        <a:t>100</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200" b="1" i="0" u="none" strike="noStrike" dirty="0">
                          <a:solidFill>
                            <a:srgbClr val="000000"/>
                          </a:solidFill>
                          <a:latin typeface="Calibri"/>
                        </a:rPr>
                        <a:t>194.174</a:t>
                      </a:r>
                    </a:p>
                  </a:txBody>
                  <a:tcPr marL="6910" marR="6910" marT="69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69807">
                <a:tc gridSpan="5">
                  <a:txBody>
                    <a:bodyPr/>
                    <a:lstStyle/>
                    <a:p>
                      <a:pPr algn="l" fontAlgn="ctr"/>
                      <a:r>
                        <a:rPr lang="es-ES" sz="1000" b="0" i="0" u="none" strike="noStrike" dirty="0">
                          <a:solidFill>
                            <a:srgbClr val="000000"/>
                          </a:solidFill>
                          <a:latin typeface="Calibri"/>
                        </a:rPr>
                        <a:t>El aumento de 194.173 hectáreas entre 2011 y 2010 ha supuesto una contribución de Andalucía de un 44,14% del total, seguida de Castilla la Mancha de un 22,78% y Navarra de un 20,17%. Por contrario 6 Comunidades Autónomas han sufrido una disminución de la superficie del 2011 en relación al 2010, siendo Aragón con menos de 9.320 hectáreas, seguida de Extremadura con 4.308 hectáreas la más importante.</a:t>
                      </a:r>
                    </a:p>
                  </a:txBody>
                  <a:tcPr marL="6910" marR="6910" marT="6910" marB="0" anchor="ctr">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183271">
                <a:tc gridSpan="5">
                  <a:txBody>
                    <a:bodyPr/>
                    <a:lstStyle/>
                    <a:p>
                      <a:pPr algn="l" fontAlgn="ctr"/>
                      <a:r>
                        <a:rPr lang="es-ES" sz="1000" b="1" i="0" u="none" strike="noStrike" dirty="0">
                          <a:solidFill>
                            <a:srgbClr val="000000"/>
                          </a:solidFill>
                          <a:latin typeface="Calibri"/>
                        </a:rPr>
                        <a:t>Fuente: Ministerio de Agricultura, Alimentación y Medio Ambiente.</a:t>
                      </a:r>
                    </a:p>
                  </a:txBody>
                  <a:tcPr marL="6910" marR="6910" marT="6910" marB="0" anchor="ctr">
                    <a:lnL>
                      <a:noFill/>
                    </a:lnL>
                    <a:lnR>
                      <a:noFill/>
                    </a:lnR>
                    <a:lnT>
                      <a:noFill/>
                    </a:lnT>
                    <a:lnB>
                      <a:noFill/>
                    </a:lnB>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bl>
          </a:graphicData>
        </a:graphic>
      </p:graphicFrame>
      <p:pic>
        <p:nvPicPr>
          <p:cNvPr id="5" name="4 Imagen"/>
          <p:cNvPicPr/>
          <p:nvPr/>
        </p:nvPicPr>
        <p:blipFill>
          <a:blip r:embed="rId2"/>
          <a:srcRect l="1444" t="4768" r="3080" b="48505"/>
          <a:stretch>
            <a:fillRect/>
          </a:stretch>
        </p:blipFill>
        <p:spPr bwMode="auto">
          <a:xfrm>
            <a:off x="0" y="-142900"/>
            <a:ext cx="9144000" cy="123493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357298"/>
            <a:ext cx="8229600" cy="571496"/>
          </a:xfrm>
        </p:spPr>
        <p:txBody>
          <a:bodyPr>
            <a:noAutofit/>
          </a:bodyPr>
          <a:lstStyle/>
          <a:p>
            <a:r>
              <a:rPr lang="es-ES" sz="1600" b="1" dirty="0" smtClean="0"/>
              <a:t>NÚMERO DE EXPLOTACIONES GANADERAS ECOLÓGICAS. AÑO 2010-2011, ESPAÑA POR COMUNIDADES AUTONOMAS</a:t>
            </a:r>
            <a:endParaRPr lang="es-ES" sz="1600" b="1" dirty="0"/>
          </a:p>
        </p:txBody>
      </p:sp>
      <p:graphicFrame>
        <p:nvGraphicFramePr>
          <p:cNvPr id="4" name="3 Marcador de gráfico"/>
          <p:cNvGraphicFramePr>
            <a:graphicFrameLocks noGrp="1"/>
          </p:cNvGraphicFramePr>
          <p:nvPr>
            <p:ph type="chart" idx="1"/>
          </p:nvPr>
        </p:nvGraphicFramePr>
        <p:xfrm>
          <a:off x="785785" y="2074568"/>
          <a:ext cx="7643867" cy="4640580"/>
        </p:xfrm>
        <a:graphic>
          <a:graphicData uri="http://schemas.openxmlformats.org/drawingml/2006/table">
            <a:tbl>
              <a:tblPr/>
              <a:tblGrid>
                <a:gridCol w="2967340"/>
                <a:gridCol w="1471801"/>
                <a:gridCol w="1471801"/>
                <a:gridCol w="1732925"/>
              </a:tblGrid>
              <a:tr h="220444">
                <a:tc>
                  <a:txBody>
                    <a:bodyPr/>
                    <a:lstStyle/>
                    <a:p>
                      <a:pPr algn="ctr" fontAlgn="ctr"/>
                      <a:r>
                        <a:rPr lang="es-ES" sz="1400" b="1" i="0" u="none" strike="noStrike" dirty="0">
                          <a:solidFill>
                            <a:srgbClr val="000000"/>
                          </a:solidFill>
                          <a:latin typeface="Calibri"/>
                        </a:rPr>
                        <a:t>COMUNIDAD AUTONOMA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400" b="1" i="0" u="none" strike="noStrike">
                          <a:solidFill>
                            <a:srgbClr val="000000"/>
                          </a:solidFill>
                          <a:latin typeface="Calibri"/>
                        </a:rPr>
                        <a:t>AÑO 2011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400" b="1" i="0" u="none" strike="noStrike">
                          <a:solidFill>
                            <a:srgbClr val="000000"/>
                          </a:solidFill>
                          <a:latin typeface="Calibri"/>
                        </a:rPr>
                        <a:t>AÑO 2010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s-ES" sz="1400" b="1" i="0" u="none" strike="noStrike" dirty="0">
                          <a:solidFill>
                            <a:srgbClr val="000000"/>
                          </a:solidFill>
                          <a:latin typeface="Calibri"/>
                        </a:rPr>
                        <a:t>DIFERENCIA +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220444">
                <a:tc>
                  <a:txBody>
                    <a:bodyPr/>
                    <a:lstStyle/>
                    <a:p>
                      <a:pPr algn="l" fontAlgn="b"/>
                      <a:r>
                        <a:rPr lang="es-ES" sz="1400" b="0" i="0" u="none" strike="noStrike" dirty="0">
                          <a:solidFill>
                            <a:srgbClr val="000000"/>
                          </a:solidFill>
                          <a:latin typeface="Calibri"/>
                        </a:rPr>
                        <a:t>ANDALUCÍA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3.683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2.887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796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444">
                <a:tc>
                  <a:txBody>
                    <a:bodyPr/>
                    <a:lstStyle/>
                    <a:p>
                      <a:pPr algn="l" fontAlgn="b"/>
                      <a:r>
                        <a:rPr lang="es-ES" sz="1400" b="0" i="0" u="none" strike="noStrike" dirty="0">
                          <a:solidFill>
                            <a:srgbClr val="000000"/>
                          </a:solidFill>
                          <a:latin typeface="Calibri"/>
                        </a:rPr>
                        <a:t>ARAGÓN</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32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15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444">
                <a:tc>
                  <a:txBody>
                    <a:bodyPr/>
                    <a:lstStyle/>
                    <a:p>
                      <a:pPr algn="l" fontAlgn="b"/>
                      <a:r>
                        <a:rPr lang="es-ES" sz="1400" b="0" i="0" u="none" strike="noStrike" dirty="0">
                          <a:solidFill>
                            <a:srgbClr val="000000"/>
                          </a:solidFill>
                          <a:latin typeface="Calibri"/>
                        </a:rPr>
                        <a:t>ASTURIAS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375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307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68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444">
                <a:tc>
                  <a:txBody>
                    <a:bodyPr/>
                    <a:lstStyle/>
                    <a:p>
                      <a:pPr algn="l" fontAlgn="b"/>
                      <a:r>
                        <a:rPr lang="es-ES" sz="1400" b="0" i="0" u="none" strike="noStrike">
                          <a:solidFill>
                            <a:srgbClr val="000000"/>
                          </a:solidFill>
                          <a:latin typeface="Calibri"/>
                        </a:rPr>
                        <a:t>BALEARES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401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434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-33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444">
                <a:tc>
                  <a:txBody>
                    <a:bodyPr/>
                    <a:lstStyle/>
                    <a:p>
                      <a:pPr algn="l" fontAlgn="b"/>
                      <a:r>
                        <a:rPr lang="es-ES" sz="1400" b="0" i="0" u="none" strike="noStrike">
                          <a:solidFill>
                            <a:srgbClr val="000000"/>
                          </a:solidFill>
                          <a:latin typeface="Calibri"/>
                        </a:rPr>
                        <a:t>CANARIAS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81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43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38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444">
                <a:tc>
                  <a:txBody>
                    <a:bodyPr/>
                    <a:lstStyle/>
                    <a:p>
                      <a:pPr algn="l" fontAlgn="b"/>
                      <a:r>
                        <a:rPr lang="es-ES" sz="1400" b="0" i="0" u="none" strike="noStrike">
                          <a:solidFill>
                            <a:srgbClr val="000000"/>
                          </a:solidFill>
                          <a:latin typeface="Calibri"/>
                        </a:rPr>
                        <a:t>CANTABRIA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104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95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444">
                <a:tc>
                  <a:txBody>
                    <a:bodyPr/>
                    <a:lstStyle/>
                    <a:p>
                      <a:pPr algn="l" fontAlgn="b"/>
                      <a:r>
                        <a:rPr lang="es-ES" sz="1400" b="0" i="0" u="none" strike="noStrike">
                          <a:solidFill>
                            <a:srgbClr val="000000"/>
                          </a:solidFill>
                          <a:latin typeface="Calibri"/>
                        </a:rPr>
                        <a:t>CASTILLA LA MANCHA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186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202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444">
                <a:tc>
                  <a:txBody>
                    <a:bodyPr/>
                    <a:lstStyle/>
                    <a:p>
                      <a:pPr algn="l" fontAlgn="b"/>
                      <a:r>
                        <a:rPr lang="es-ES" sz="1400" b="0" i="0" u="none" strike="noStrike">
                          <a:solidFill>
                            <a:srgbClr val="000000"/>
                          </a:solidFill>
                          <a:latin typeface="Calibri"/>
                        </a:rPr>
                        <a:t>CASTILLA Y LEÓN</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45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41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444">
                <a:tc>
                  <a:txBody>
                    <a:bodyPr/>
                    <a:lstStyle/>
                    <a:p>
                      <a:pPr algn="l" fontAlgn="b"/>
                      <a:r>
                        <a:rPr lang="es-ES" sz="1400" b="0" i="0" u="none" strike="noStrike">
                          <a:solidFill>
                            <a:srgbClr val="000000"/>
                          </a:solidFill>
                          <a:latin typeface="Calibri"/>
                        </a:rPr>
                        <a:t>CATALUÑA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573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488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85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444">
                <a:tc>
                  <a:txBody>
                    <a:bodyPr/>
                    <a:lstStyle/>
                    <a:p>
                      <a:pPr algn="l" fontAlgn="b"/>
                      <a:r>
                        <a:rPr lang="es-ES" sz="1400" b="0" i="0" u="none" strike="noStrike">
                          <a:solidFill>
                            <a:srgbClr val="000000"/>
                          </a:solidFill>
                          <a:latin typeface="Calibri"/>
                        </a:rPr>
                        <a:t>EXTREMADURA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193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208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-15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444">
                <a:tc>
                  <a:txBody>
                    <a:bodyPr/>
                    <a:lstStyle/>
                    <a:p>
                      <a:pPr algn="l" fontAlgn="b"/>
                      <a:r>
                        <a:rPr lang="es-ES" sz="1400" b="0" i="0" u="none" strike="noStrike">
                          <a:solidFill>
                            <a:srgbClr val="000000"/>
                          </a:solidFill>
                          <a:latin typeface="Calibri"/>
                        </a:rPr>
                        <a:t>GALICIA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193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178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15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444">
                <a:tc>
                  <a:txBody>
                    <a:bodyPr/>
                    <a:lstStyle/>
                    <a:p>
                      <a:pPr algn="l" fontAlgn="b"/>
                      <a:r>
                        <a:rPr lang="es-ES" sz="1400" b="0" i="0" u="none" strike="noStrike">
                          <a:solidFill>
                            <a:srgbClr val="000000"/>
                          </a:solidFill>
                          <a:latin typeface="Calibri"/>
                        </a:rPr>
                        <a:t>MADRID</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444">
                <a:tc>
                  <a:txBody>
                    <a:bodyPr/>
                    <a:lstStyle/>
                    <a:p>
                      <a:pPr algn="l" fontAlgn="b"/>
                      <a:r>
                        <a:rPr lang="es-ES" sz="1400" b="0" i="0" u="none" strike="noStrike">
                          <a:solidFill>
                            <a:srgbClr val="000000"/>
                          </a:solidFill>
                          <a:latin typeface="Calibri"/>
                        </a:rPr>
                        <a:t>MURCIA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444">
                <a:tc>
                  <a:txBody>
                    <a:bodyPr/>
                    <a:lstStyle/>
                    <a:p>
                      <a:pPr algn="l" fontAlgn="b"/>
                      <a:r>
                        <a:rPr lang="es-ES" sz="1400" b="0" i="0" u="none" strike="noStrike">
                          <a:solidFill>
                            <a:srgbClr val="000000"/>
                          </a:solidFill>
                          <a:latin typeface="Calibri"/>
                        </a:rPr>
                        <a:t>NAVARRA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63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63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444">
                <a:tc>
                  <a:txBody>
                    <a:bodyPr/>
                    <a:lstStyle/>
                    <a:p>
                      <a:pPr algn="l" fontAlgn="b"/>
                      <a:r>
                        <a:rPr lang="es-ES" sz="1400" b="0" i="0" u="none" strike="noStrike">
                          <a:solidFill>
                            <a:srgbClr val="000000"/>
                          </a:solidFill>
                          <a:latin typeface="Calibri"/>
                        </a:rPr>
                        <a:t>LA RIOJA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444">
                <a:tc>
                  <a:txBody>
                    <a:bodyPr/>
                    <a:lstStyle/>
                    <a:p>
                      <a:pPr algn="l" fontAlgn="b"/>
                      <a:r>
                        <a:rPr lang="es-ES" sz="1400" b="0" i="0" u="none" strike="noStrike">
                          <a:solidFill>
                            <a:srgbClr val="000000"/>
                          </a:solidFill>
                          <a:latin typeface="Calibri"/>
                        </a:rPr>
                        <a:t>PAIS VASCO</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84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64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20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444">
                <a:tc>
                  <a:txBody>
                    <a:bodyPr/>
                    <a:lstStyle/>
                    <a:p>
                      <a:pPr algn="l" fontAlgn="b"/>
                      <a:r>
                        <a:rPr lang="es-ES" sz="1400" b="0" i="0" u="none" strike="noStrike">
                          <a:solidFill>
                            <a:srgbClr val="000000"/>
                          </a:solidFill>
                          <a:latin typeface="Calibri"/>
                        </a:rPr>
                        <a:t>C. VALENCIANA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21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24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444">
                <a:tc>
                  <a:txBody>
                    <a:bodyPr/>
                    <a:lstStyle/>
                    <a:p>
                      <a:pPr algn="r" fontAlgn="b"/>
                      <a:r>
                        <a:rPr lang="es-ES" sz="1400" b="1" i="0" u="none" strike="noStrike">
                          <a:solidFill>
                            <a:srgbClr val="000000"/>
                          </a:solidFill>
                          <a:latin typeface="Calibri"/>
                        </a:rPr>
                        <a:t>TOTAL</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1" i="0" u="none" strike="noStrike">
                          <a:solidFill>
                            <a:srgbClr val="000000"/>
                          </a:solidFill>
                          <a:latin typeface="Calibri"/>
                        </a:rPr>
                        <a:t>6.074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1" i="0" u="none" strike="noStrike">
                          <a:solidFill>
                            <a:srgbClr val="000000"/>
                          </a:solidFill>
                          <a:latin typeface="Calibri"/>
                        </a:rPr>
                        <a:t>5.091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1" i="0" u="none" strike="noStrike" dirty="0">
                          <a:solidFill>
                            <a:srgbClr val="000000"/>
                          </a:solidFill>
                          <a:latin typeface="Calibri"/>
                        </a:rPr>
                        <a:t>983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444">
                <a:tc>
                  <a:txBody>
                    <a:bodyPr/>
                    <a:lstStyle/>
                    <a:p>
                      <a:pPr algn="l" fontAlgn="b"/>
                      <a:endParaRPr lang="es-ES" sz="1400" b="0" i="0" u="none" strike="noStrike">
                        <a:solidFill>
                          <a:srgbClr val="000000"/>
                        </a:solidFill>
                        <a:latin typeface="Calibri"/>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ES" sz="1400" b="0" i="0" u="none" strike="noStrike">
                        <a:solidFill>
                          <a:srgbClr val="000000"/>
                        </a:solidFill>
                        <a:latin typeface="Calibri"/>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ES" sz="1400" b="0" i="0" u="none" strike="noStrike">
                        <a:solidFill>
                          <a:srgbClr val="000000"/>
                        </a:solidFill>
                        <a:latin typeface="Calibri"/>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ES" sz="1400" b="0" i="0" u="none" strike="noStrike" dirty="0">
                        <a:solidFill>
                          <a:srgbClr val="000000"/>
                        </a:solidFill>
                        <a:latin typeface="Calibri"/>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r>
              <a:tr h="220444">
                <a:tc gridSpan="4">
                  <a:txBody>
                    <a:bodyPr/>
                    <a:lstStyle/>
                    <a:p>
                      <a:pPr algn="ctr" fontAlgn="ctr"/>
                      <a:r>
                        <a:rPr lang="es-ES" sz="1400" b="1" i="0" u="none" strike="noStrike" dirty="0">
                          <a:solidFill>
                            <a:srgbClr val="000000"/>
                          </a:solidFill>
                          <a:latin typeface="Calibri"/>
                        </a:rPr>
                        <a:t>Fuente: Ministerio de Agricultura, Alimentación y Medio Ambiente.</a:t>
                      </a:r>
                    </a:p>
                  </a:txBody>
                  <a:tcPr marL="7620" marR="7620" marT="7620" marB="0" anchor="ctr">
                    <a:lnL>
                      <a:noFill/>
                    </a:lnL>
                    <a:lnR>
                      <a:noFill/>
                    </a:lnR>
                    <a:lnT>
                      <a:noFill/>
                    </a:lnT>
                    <a:lnB>
                      <a:noFill/>
                    </a:lnB>
                  </a:tcPr>
                </a:tc>
                <a:tc hMerge="1">
                  <a:txBody>
                    <a:bodyPr/>
                    <a:lstStyle/>
                    <a:p>
                      <a:endParaRPr lang="es-ES"/>
                    </a:p>
                  </a:txBody>
                  <a:tcPr/>
                </a:tc>
                <a:tc hMerge="1">
                  <a:txBody>
                    <a:bodyPr/>
                    <a:lstStyle/>
                    <a:p>
                      <a:endParaRPr lang="es-ES"/>
                    </a:p>
                  </a:txBody>
                  <a:tcPr/>
                </a:tc>
                <a:tc hMerge="1">
                  <a:txBody>
                    <a:bodyPr/>
                    <a:lstStyle/>
                    <a:p>
                      <a:endParaRPr lang="es-ES"/>
                    </a:p>
                  </a:txBody>
                  <a:tcPr/>
                </a:tc>
              </a:tr>
            </a:tbl>
          </a:graphicData>
        </a:graphic>
      </p:graphicFrame>
      <p:pic>
        <p:nvPicPr>
          <p:cNvPr id="5" name="4 Imagen"/>
          <p:cNvPicPr/>
          <p:nvPr/>
        </p:nvPicPr>
        <p:blipFill>
          <a:blip r:embed="rId2"/>
          <a:srcRect l="1444" t="4768" r="3080" b="48505"/>
          <a:stretch>
            <a:fillRect/>
          </a:stretch>
        </p:blipFill>
        <p:spPr bwMode="auto">
          <a:xfrm>
            <a:off x="0" y="-142900"/>
            <a:ext cx="9144000" cy="123493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285860"/>
            <a:ext cx="8229600" cy="500066"/>
          </a:xfrm>
        </p:spPr>
        <p:txBody>
          <a:bodyPr>
            <a:noAutofit/>
          </a:bodyPr>
          <a:lstStyle/>
          <a:p>
            <a:r>
              <a:rPr lang="es-ES" sz="1400" b="1" dirty="0" smtClean="0"/>
              <a:t>ACTIVIDADES INDUSTRIALES DE AGRICULTURA ECOLÓGICA RELACIONADA CON LA PRODUCCIÓN VEGETAL Y ANIMAL. POR COMUNIDADES AUTÓNOMAS. AÑO 2011.</a:t>
            </a:r>
            <a:endParaRPr lang="es-ES" sz="1400" b="1" dirty="0"/>
          </a:p>
        </p:txBody>
      </p:sp>
      <p:graphicFrame>
        <p:nvGraphicFramePr>
          <p:cNvPr id="4" name="3 Marcador de gráfico"/>
          <p:cNvGraphicFramePr>
            <a:graphicFrameLocks noGrp="1"/>
          </p:cNvGraphicFramePr>
          <p:nvPr>
            <p:ph type="chart" idx="1"/>
          </p:nvPr>
        </p:nvGraphicFramePr>
        <p:xfrm>
          <a:off x="1142974" y="1942946"/>
          <a:ext cx="6786612" cy="4772208"/>
        </p:xfrm>
        <a:graphic>
          <a:graphicData uri="http://schemas.openxmlformats.org/drawingml/2006/table">
            <a:tbl>
              <a:tblPr/>
              <a:tblGrid>
                <a:gridCol w="1696653"/>
                <a:gridCol w="1696653"/>
                <a:gridCol w="1696653"/>
                <a:gridCol w="1696653"/>
              </a:tblGrid>
              <a:tr h="454496">
                <a:tc>
                  <a:txBody>
                    <a:bodyPr/>
                    <a:lstStyle/>
                    <a:p>
                      <a:pPr algn="l" fontAlgn="ctr"/>
                      <a:r>
                        <a:rPr lang="es-ES" sz="1400" b="1" i="0" u="none" strike="noStrike" dirty="0">
                          <a:solidFill>
                            <a:srgbClr val="000000"/>
                          </a:solidFill>
                          <a:latin typeface="Calibri"/>
                        </a:rPr>
                        <a:t>COMUNIDADES AUTONOMAS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ctr"/>
                      <a:r>
                        <a:rPr lang="es-ES" sz="1400" b="1" i="0" u="none" strike="noStrike">
                          <a:solidFill>
                            <a:srgbClr val="000000"/>
                          </a:solidFill>
                          <a:latin typeface="Calibri"/>
                        </a:rPr>
                        <a:t>Nº INDUSTRIAS VEGETAL</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ctr"/>
                      <a:r>
                        <a:rPr lang="es-ES" sz="1400" b="1" i="0" u="none" strike="noStrike">
                          <a:solidFill>
                            <a:srgbClr val="000000"/>
                          </a:solidFill>
                          <a:latin typeface="Calibri"/>
                        </a:rPr>
                        <a:t>Nº DE INDUSTRIAS ANIMAL</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ctr"/>
                      <a:r>
                        <a:rPr lang="es-ES" sz="1400" b="1" i="0" u="none" strike="noStrike" dirty="0">
                          <a:solidFill>
                            <a:srgbClr val="000000"/>
                          </a:solidFill>
                          <a:latin typeface="Calibri"/>
                        </a:rPr>
                        <a:t>TOTAL INDUSTRIAS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227248">
                <a:tc>
                  <a:txBody>
                    <a:bodyPr/>
                    <a:lstStyle/>
                    <a:p>
                      <a:pPr algn="l" fontAlgn="b"/>
                      <a:r>
                        <a:rPr lang="es-ES" sz="1400" b="0" i="0" u="none" strike="noStrike" dirty="0">
                          <a:solidFill>
                            <a:srgbClr val="000000"/>
                          </a:solidFill>
                          <a:latin typeface="Calibri"/>
                        </a:rPr>
                        <a:t>ANDALUCÍA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744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223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967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7248">
                <a:tc>
                  <a:txBody>
                    <a:bodyPr/>
                    <a:lstStyle/>
                    <a:p>
                      <a:pPr algn="l" fontAlgn="b"/>
                      <a:r>
                        <a:rPr lang="es-ES" sz="1400" b="0" i="0" u="none" strike="noStrike" dirty="0">
                          <a:solidFill>
                            <a:srgbClr val="000000"/>
                          </a:solidFill>
                          <a:latin typeface="Calibri"/>
                        </a:rPr>
                        <a:t>ARAGÓN</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140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11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151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7248">
                <a:tc>
                  <a:txBody>
                    <a:bodyPr/>
                    <a:lstStyle/>
                    <a:p>
                      <a:pPr algn="l" fontAlgn="b"/>
                      <a:r>
                        <a:rPr lang="es-ES" sz="1400" b="0" i="0" u="none" strike="noStrike">
                          <a:solidFill>
                            <a:srgbClr val="000000"/>
                          </a:solidFill>
                          <a:latin typeface="Calibri"/>
                        </a:rPr>
                        <a:t>ASTURIAS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23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31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54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7248">
                <a:tc>
                  <a:txBody>
                    <a:bodyPr/>
                    <a:lstStyle/>
                    <a:p>
                      <a:pPr algn="l" fontAlgn="b"/>
                      <a:r>
                        <a:rPr lang="es-ES" sz="1400" b="0" i="0" u="none" strike="noStrike">
                          <a:solidFill>
                            <a:srgbClr val="000000"/>
                          </a:solidFill>
                          <a:latin typeface="Calibri"/>
                        </a:rPr>
                        <a:t>BALEARES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100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26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126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7248">
                <a:tc>
                  <a:txBody>
                    <a:bodyPr/>
                    <a:lstStyle/>
                    <a:p>
                      <a:pPr algn="l" fontAlgn="b"/>
                      <a:r>
                        <a:rPr lang="es-ES" sz="1400" b="0" i="0" u="none" strike="noStrike">
                          <a:solidFill>
                            <a:srgbClr val="000000"/>
                          </a:solidFill>
                          <a:latin typeface="Calibri"/>
                        </a:rPr>
                        <a:t>CANARIAS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93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19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112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7248">
                <a:tc>
                  <a:txBody>
                    <a:bodyPr/>
                    <a:lstStyle/>
                    <a:p>
                      <a:pPr algn="l" fontAlgn="b"/>
                      <a:r>
                        <a:rPr lang="es-ES" sz="1400" b="0" i="0" u="none" strike="noStrike">
                          <a:solidFill>
                            <a:srgbClr val="000000"/>
                          </a:solidFill>
                          <a:latin typeface="Calibri"/>
                        </a:rPr>
                        <a:t>CANTABRIA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12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32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44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7248">
                <a:tc>
                  <a:txBody>
                    <a:bodyPr/>
                    <a:lstStyle/>
                    <a:p>
                      <a:pPr algn="l" fontAlgn="b"/>
                      <a:r>
                        <a:rPr lang="es-ES" sz="1400" b="0" i="0" u="none" strike="noStrike">
                          <a:solidFill>
                            <a:srgbClr val="000000"/>
                          </a:solidFill>
                          <a:latin typeface="Calibri"/>
                        </a:rPr>
                        <a:t>CASTILLA LA MANCHA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204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28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232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7248">
                <a:tc>
                  <a:txBody>
                    <a:bodyPr/>
                    <a:lstStyle/>
                    <a:p>
                      <a:pPr algn="l" fontAlgn="b"/>
                      <a:r>
                        <a:rPr lang="es-ES" sz="1400" b="0" i="0" u="none" strike="noStrike">
                          <a:solidFill>
                            <a:srgbClr val="000000"/>
                          </a:solidFill>
                          <a:latin typeface="Calibri"/>
                        </a:rPr>
                        <a:t>CASTILLA Y LEON</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95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28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123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7248">
                <a:tc>
                  <a:txBody>
                    <a:bodyPr/>
                    <a:lstStyle/>
                    <a:p>
                      <a:pPr algn="l" fontAlgn="b"/>
                      <a:r>
                        <a:rPr lang="es-ES" sz="1400" b="0" i="0" u="none" strike="noStrike">
                          <a:solidFill>
                            <a:srgbClr val="000000"/>
                          </a:solidFill>
                          <a:latin typeface="Calibri"/>
                        </a:rPr>
                        <a:t>CATALUÑA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557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101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658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7248">
                <a:tc>
                  <a:txBody>
                    <a:bodyPr/>
                    <a:lstStyle/>
                    <a:p>
                      <a:pPr algn="l" fontAlgn="b"/>
                      <a:r>
                        <a:rPr lang="es-ES" sz="1400" b="0" i="0" u="none" strike="noStrike">
                          <a:solidFill>
                            <a:srgbClr val="000000"/>
                          </a:solidFill>
                          <a:latin typeface="Calibri"/>
                        </a:rPr>
                        <a:t>EXTREMADURA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73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76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7248">
                <a:tc>
                  <a:txBody>
                    <a:bodyPr/>
                    <a:lstStyle/>
                    <a:p>
                      <a:pPr algn="l" fontAlgn="b"/>
                      <a:r>
                        <a:rPr lang="es-ES" sz="1400" b="0" i="0" u="none" strike="noStrike">
                          <a:solidFill>
                            <a:srgbClr val="000000"/>
                          </a:solidFill>
                          <a:latin typeface="Calibri"/>
                        </a:rPr>
                        <a:t>GALICIA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46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44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90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7248">
                <a:tc>
                  <a:txBody>
                    <a:bodyPr/>
                    <a:lstStyle/>
                    <a:p>
                      <a:pPr algn="l" fontAlgn="b"/>
                      <a:r>
                        <a:rPr lang="es-ES" sz="1400" b="0" i="0" u="none" strike="noStrike">
                          <a:solidFill>
                            <a:srgbClr val="000000"/>
                          </a:solidFill>
                          <a:latin typeface="Calibri"/>
                        </a:rPr>
                        <a:t>MADRID</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79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14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93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7248">
                <a:tc>
                  <a:txBody>
                    <a:bodyPr/>
                    <a:lstStyle/>
                    <a:p>
                      <a:pPr algn="l" fontAlgn="b"/>
                      <a:r>
                        <a:rPr lang="es-ES" sz="1400" b="0" i="0" u="none" strike="noStrike">
                          <a:solidFill>
                            <a:srgbClr val="000000"/>
                          </a:solidFill>
                          <a:latin typeface="Calibri"/>
                        </a:rPr>
                        <a:t>MURCIA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220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238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7248">
                <a:tc>
                  <a:txBody>
                    <a:bodyPr/>
                    <a:lstStyle/>
                    <a:p>
                      <a:pPr algn="l" fontAlgn="b"/>
                      <a:r>
                        <a:rPr lang="es-ES" sz="1400" b="0" i="0" u="none" strike="noStrike">
                          <a:solidFill>
                            <a:srgbClr val="000000"/>
                          </a:solidFill>
                          <a:latin typeface="Calibri"/>
                        </a:rPr>
                        <a:t>NAVARRA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70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12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82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7248">
                <a:tc>
                  <a:txBody>
                    <a:bodyPr/>
                    <a:lstStyle/>
                    <a:p>
                      <a:pPr algn="l" fontAlgn="b"/>
                      <a:r>
                        <a:rPr lang="es-ES" sz="1400" b="0" i="0" u="none" strike="noStrike">
                          <a:solidFill>
                            <a:srgbClr val="000000"/>
                          </a:solidFill>
                          <a:latin typeface="Calibri"/>
                        </a:rPr>
                        <a:t>LA RIOJA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80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13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93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7248">
                <a:tc>
                  <a:txBody>
                    <a:bodyPr/>
                    <a:lstStyle/>
                    <a:p>
                      <a:pPr algn="l" fontAlgn="b"/>
                      <a:r>
                        <a:rPr lang="es-ES" sz="1400" b="0" i="0" u="none" strike="noStrike">
                          <a:solidFill>
                            <a:srgbClr val="000000"/>
                          </a:solidFill>
                          <a:latin typeface="Calibri"/>
                        </a:rPr>
                        <a:t>PAIS VASCO</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70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33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103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7248">
                <a:tc>
                  <a:txBody>
                    <a:bodyPr/>
                    <a:lstStyle/>
                    <a:p>
                      <a:pPr algn="l" fontAlgn="b"/>
                      <a:r>
                        <a:rPr lang="es-ES" sz="1400" b="0" i="0" u="none" strike="noStrike">
                          <a:solidFill>
                            <a:srgbClr val="000000"/>
                          </a:solidFill>
                          <a:latin typeface="Calibri"/>
                        </a:rPr>
                        <a:t>C. VALENCIANA</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428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a:solidFill>
                            <a:srgbClr val="000000"/>
                          </a:solidFill>
                          <a:latin typeface="Calibri"/>
                        </a:rPr>
                        <a:t>27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0" i="0" u="none" strike="noStrike" dirty="0">
                          <a:solidFill>
                            <a:srgbClr val="000000"/>
                          </a:solidFill>
                          <a:latin typeface="Calibri"/>
                        </a:rPr>
                        <a:t>455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7248">
                <a:tc>
                  <a:txBody>
                    <a:bodyPr/>
                    <a:lstStyle/>
                    <a:p>
                      <a:pPr algn="r" fontAlgn="b"/>
                      <a:r>
                        <a:rPr lang="es-ES" sz="1400" b="1" i="0" u="none" strike="noStrike">
                          <a:solidFill>
                            <a:srgbClr val="000000"/>
                          </a:solidFill>
                          <a:latin typeface="Calibri"/>
                        </a:rPr>
                        <a:t>TOTAL</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1" i="0" u="none" strike="noStrike">
                          <a:solidFill>
                            <a:srgbClr val="000000"/>
                          </a:solidFill>
                          <a:latin typeface="Calibri"/>
                        </a:rPr>
                        <a:t>3.034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1" i="0" u="none" strike="noStrike">
                          <a:solidFill>
                            <a:srgbClr val="000000"/>
                          </a:solidFill>
                          <a:latin typeface="Calibri"/>
                        </a:rPr>
                        <a:t>663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400" b="1" i="0" u="none" strike="noStrike" dirty="0">
                          <a:solidFill>
                            <a:srgbClr val="000000"/>
                          </a:solidFill>
                          <a:latin typeface="Calibri"/>
                        </a:rPr>
                        <a:t>3.697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7248">
                <a:tc gridSpan="4">
                  <a:txBody>
                    <a:bodyPr/>
                    <a:lstStyle/>
                    <a:p>
                      <a:pPr algn="ctr" fontAlgn="ctr"/>
                      <a:r>
                        <a:rPr lang="es-ES" sz="1400" b="1" i="0" u="none" strike="noStrike" dirty="0">
                          <a:solidFill>
                            <a:srgbClr val="000000"/>
                          </a:solidFill>
                          <a:latin typeface="Calibri"/>
                        </a:rPr>
                        <a:t>Fuente: Ministerio de Agricultura, Alimentación y Medio Ambiente.</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s-ES"/>
                    </a:p>
                  </a:txBody>
                  <a:tcPr/>
                </a:tc>
                <a:tc hMerge="1">
                  <a:txBody>
                    <a:bodyPr/>
                    <a:lstStyle/>
                    <a:p>
                      <a:endParaRPr lang="es-ES"/>
                    </a:p>
                  </a:txBody>
                  <a:tcPr/>
                </a:tc>
                <a:tc hMerge="1">
                  <a:txBody>
                    <a:bodyPr/>
                    <a:lstStyle/>
                    <a:p>
                      <a:endParaRPr lang="es-ES"/>
                    </a:p>
                  </a:txBody>
                  <a:tcPr/>
                </a:tc>
              </a:tr>
            </a:tbl>
          </a:graphicData>
        </a:graphic>
      </p:graphicFrame>
      <p:pic>
        <p:nvPicPr>
          <p:cNvPr id="5" name="4 Imagen"/>
          <p:cNvPicPr/>
          <p:nvPr/>
        </p:nvPicPr>
        <p:blipFill>
          <a:blip r:embed="rId2"/>
          <a:srcRect l="1444" t="4768" r="3080" b="48505"/>
          <a:stretch>
            <a:fillRect/>
          </a:stretch>
        </p:blipFill>
        <p:spPr bwMode="auto">
          <a:xfrm>
            <a:off x="0" y="-142900"/>
            <a:ext cx="9144000" cy="123493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42984"/>
            <a:ext cx="8229600" cy="500066"/>
          </a:xfrm>
        </p:spPr>
        <p:txBody>
          <a:bodyPr>
            <a:noAutofit/>
          </a:bodyPr>
          <a:lstStyle/>
          <a:p>
            <a:r>
              <a:rPr lang="es-ES" sz="1600" b="1" dirty="0" smtClean="0"/>
              <a:t>ACTIVIDADES INDUSTRIALES RELACIONADAS CON LA PRODUCCIÓN ECOLÓGICA VEGETAL Y ANIMAL EN ESPAÑA. AÑO 2011.</a:t>
            </a:r>
            <a:endParaRPr lang="es-ES" sz="1600" b="1" dirty="0"/>
          </a:p>
        </p:txBody>
      </p:sp>
      <p:graphicFrame>
        <p:nvGraphicFramePr>
          <p:cNvPr id="6" name="5 Marcador de gráfico"/>
          <p:cNvGraphicFramePr>
            <a:graphicFrameLocks noGrp="1"/>
          </p:cNvGraphicFramePr>
          <p:nvPr>
            <p:ph type="chart" idx="1"/>
          </p:nvPr>
        </p:nvGraphicFramePr>
        <p:xfrm>
          <a:off x="1285852" y="1688122"/>
          <a:ext cx="6500858" cy="5098464"/>
        </p:xfrm>
        <a:graphic>
          <a:graphicData uri="http://schemas.openxmlformats.org/drawingml/2006/table">
            <a:tbl>
              <a:tblPr/>
              <a:tblGrid>
                <a:gridCol w="4669920"/>
                <a:gridCol w="1830938"/>
              </a:tblGrid>
              <a:tr h="159327">
                <a:tc>
                  <a:txBody>
                    <a:bodyPr/>
                    <a:lstStyle/>
                    <a:p>
                      <a:pPr algn="l" fontAlgn="ctr"/>
                      <a:r>
                        <a:rPr lang="es-ES" sz="1000" b="1" i="0" u="none" strike="noStrike" dirty="0">
                          <a:solidFill>
                            <a:srgbClr val="000000"/>
                          </a:solidFill>
                          <a:latin typeface="Calibri"/>
                        </a:rPr>
                        <a:t>ACTIVIDADES VEGETAL</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ctr"/>
                      <a:r>
                        <a:rPr lang="es-ES" sz="1000" b="1" i="0" u="none" strike="noStrike" dirty="0">
                          <a:solidFill>
                            <a:srgbClr val="000000"/>
                          </a:solidFill>
                          <a:latin typeface="Calibri"/>
                        </a:rPr>
                        <a:t>Nº DE INDUSTRIAS</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59327">
                <a:tc>
                  <a:txBody>
                    <a:bodyPr/>
                    <a:lstStyle/>
                    <a:p>
                      <a:pPr algn="l" fontAlgn="ctr"/>
                      <a:r>
                        <a:rPr lang="es-ES" sz="1000" b="0" i="0" u="none" strike="noStrike" dirty="0">
                          <a:solidFill>
                            <a:srgbClr val="000000"/>
                          </a:solidFill>
                          <a:latin typeface="Calibri"/>
                        </a:rPr>
                        <a:t>ALMAZARA / ENVASADORA ACEITE</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000" b="0" i="0" u="none" strike="noStrike">
                          <a:solidFill>
                            <a:srgbClr val="000000"/>
                          </a:solidFill>
                          <a:latin typeface="Calibri"/>
                        </a:rPr>
                        <a:t>367</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327">
                <a:tc>
                  <a:txBody>
                    <a:bodyPr/>
                    <a:lstStyle/>
                    <a:p>
                      <a:pPr algn="l" fontAlgn="ctr"/>
                      <a:r>
                        <a:rPr lang="es-ES" sz="1000" b="0" i="0" u="none" strike="noStrike" dirty="0">
                          <a:solidFill>
                            <a:srgbClr val="000000"/>
                          </a:solidFill>
                          <a:latin typeface="Calibri"/>
                        </a:rPr>
                        <a:t>BODEGAS Y EMBOTELLADORAS DE VINO</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000" b="0" i="0" u="none" strike="noStrike">
                          <a:solidFill>
                            <a:srgbClr val="000000"/>
                          </a:solidFill>
                          <a:latin typeface="Calibri"/>
                        </a:rPr>
                        <a:t>511</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327">
                <a:tc>
                  <a:txBody>
                    <a:bodyPr/>
                    <a:lstStyle/>
                    <a:p>
                      <a:pPr algn="l" fontAlgn="ctr"/>
                      <a:r>
                        <a:rPr lang="es-ES" sz="1000" b="0" i="0" u="none" strike="noStrike" dirty="0">
                          <a:solidFill>
                            <a:srgbClr val="000000"/>
                          </a:solidFill>
                          <a:latin typeface="Calibri"/>
                        </a:rPr>
                        <a:t>MANIPULACIÓN E. HORTOFRUTICOLAS FRESCAS</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000" b="0" i="0" u="none" strike="noStrike">
                          <a:solidFill>
                            <a:srgbClr val="000000"/>
                          </a:solidFill>
                          <a:latin typeface="Calibri"/>
                        </a:rPr>
                        <a:t>514</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327">
                <a:tc>
                  <a:txBody>
                    <a:bodyPr/>
                    <a:lstStyle/>
                    <a:p>
                      <a:pPr algn="l" fontAlgn="ctr"/>
                      <a:r>
                        <a:rPr lang="es-ES" sz="1000" b="0" i="0" u="none" strike="noStrike" dirty="0">
                          <a:solidFill>
                            <a:srgbClr val="000000"/>
                          </a:solidFill>
                          <a:latin typeface="Calibri"/>
                        </a:rPr>
                        <a:t>CONSERVAS, … Y ZUMOS VEGETALES</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000" b="0" i="0" u="none" strike="noStrike">
                          <a:solidFill>
                            <a:srgbClr val="000000"/>
                          </a:solidFill>
                          <a:latin typeface="Calibri"/>
                        </a:rPr>
                        <a:t>221</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327">
                <a:tc>
                  <a:txBody>
                    <a:bodyPr/>
                    <a:lstStyle/>
                    <a:p>
                      <a:pPr algn="l" fontAlgn="ctr"/>
                      <a:r>
                        <a:rPr lang="es-ES" sz="1000" b="0" i="0" u="none" strike="noStrike" dirty="0">
                          <a:solidFill>
                            <a:srgbClr val="000000"/>
                          </a:solidFill>
                          <a:latin typeface="Calibri"/>
                        </a:rPr>
                        <a:t>ELABORACIÓN DE E. AROMÁTICAS Y MEDICINALES</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000" b="0" i="0" u="none" strike="noStrike">
                          <a:solidFill>
                            <a:srgbClr val="000000"/>
                          </a:solidFill>
                          <a:latin typeface="Calibri"/>
                        </a:rPr>
                        <a:t>100</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327">
                <a:tc>
                  <a:txBody>
                    <a:bodyPr/>
                    <a:lstStyle/>
                    <a:p>
                      <a:pPr algn="l" fontAlgn="ctr"/>
                      <a:r>
                        <a:rPr lang="es-ES" sz="1000" b="0" i="0" u="none" strike="noStrike" dirty="0">
                          <a:solidFill>
                            <a:srgbClr val="000000"/>
                          </a:solidFill>
                          <a:latin typeface="Calibri"/>
                        </a:rPr>
                        <a:t>PANIFICACIÓN Y PASTAS ALIMENTICIAS</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000" b="0" i="0" u="none" strike="noStrike">
                          <a:solidFill>
                            <a:srgbClr val="000000"/>
                          </a:solidFill>
                          <a:latin typeface="Calibri"/>
                        </a:rPr>
                        <a:t>239</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327">
                <a:tc>
                  <a:txBody>
                    <a:bodyPr/>
                    <a:lstStyle/>
                    <a:p>
                      <a:pPr algn="l" fontAlgn="ctr"/>
                      <a:r>
                        <a:rPr lang="es-ES" sz="1000" b="0" i="0" u="none" strike="noStrike" dirty="0">
                          <a:solidFill>
                            <a:srgbClr val="000000"/>
                          </a:solidFill>
                          <a:latin typeface="Calibri"/>
                        </a:rPr>
                        <a:t>GALLETAS, CONFITERIA Y PASTELERIA</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000" b="0" i="0" u="none" strike="noStrike">
                          <a:solidFill>
                            <a:srgbClr val="000000"/>
                          </a:solidFill>
                          <a:latin typeface="Calibri"/>
                        </a:rPr>
                        <a:t>72</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327">
                <a:tc>
                  <a:txBody>
                    <a:bodyPr/>
                    <a:lstStyle/>
                    <a:p>
                      <a:pPr algn="l" fontAlgn="ctr"/>
                      <a:r>
                        <a:rPr lang="es-ES" sz="1000" b="0" i="0" u="none" strike="noStrike" dirty="0">
                          <a:solidFill>
                            <a:srgbClr val="000000"/>
                          </a:solidFill>
                          <a:latin typeface="Calibri"/>
                        </a:rPr>
                        <a:t>MANIPULACIÓN Y E. DE FRUTOS SECOS</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000" b="0" i="0" u="none" strike="noStrike">
                          <a:solidFill>
                            <a:srgbClr val="000000"/>
                          </a:solidFill>
                          <a:latin typeface="Calibri"/>
                        </a:rPr>
                        <a:t>144</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327">
                <a:tc>
                  <a:txBody>
                    <a:bodyPr/>
                    <a:lstStyle/>
                    <a:p>
                      <a:pPr algn="l" fontAlgn="ctr"/>
                      <a:r>
                        <a:rPr lang="es-ES" sz="1000" b="0" i="0" u="none" strike="noStrike" dirty="0">
                          <a:solidFill>
                            <a:srgbClr val="000000"/>
                          </a:solidFill>
                          <a:latin typeface="Calibri"/>
                        </a:rPr>
                        <a:t>MANIPULACIÓN Y E. DE CEREALES Y LEGUMBRES</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000" b="0" i="0" u="none" strike="noStrike" dirty="0">
                          <a:solidFill>
                            <a:srgbClr val="000000"/>
                          </a:solidFill>
                          <a:latin typeface="Calibri"/>
                        </a:rPr>
                        <a:t>130</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327">
                <a:tc>
                  <a:txBody>
                    <a:bodyPr/>
                    <a:lstStyle/>
                    <a:p>
                      <a:pPr algn="l" fontAlgn="ctr"/>
                      <a:r>
                        <a:rPr lang="es-ES" sz="1000" b="0" i="0" u="none" strike="noStrike">
                          <a:solidFill>
                            <a:srgbClr val="000000"/>
                          </a:solidFill>
                          <a:latin typeface="Calibri"/>
                        </a:rPr>
                        <a:t>PREPARADOS ALIMENTICIOS</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000" b="0" i="0" u="none" strike="noStrike" dirty="0">
                          <a:solidFill>
                            <a:srgbClr val="000000"/>
                          </a:solidFill>
                          <a:latin typeface="Calibri"/>
                        </a:rPr>
                        <a:t>121</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327">
                <a:tc>
                  <a:txBody>
                    <a:bodyPr/>
                    <a:lstStyle/>
                    <a:p>
                      <a:pPr algn="l" fontAlgn="ctr"/>
                      <a:r>
                        <a:rPr lang="es-ES" sz="1000" b="0" i="0" u="none" strike="noStrike">
                          <a:solidFill>
                            <a:srgbClr val="000000"/>
                          </a:solidFill>
                          <a:latin typeface="Calibri"/>
                        </a:rPr>
                        <a:t>INDUSTRIA DEL AZUCAR, CHOCOLATE, CAFÉ</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000" b="0" i="0" u="none" strike="noStrike">
                          <a:solidFill>
                            <a:srgbClr val="000000"/>
                          </a:solidFill>
                          <a:latin typeface="Calibri"/>
                        </a:rPr>
                        <a:t>213</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327">
                <a:tc>
                  <a:txBody>
                    <a:bodyPr/>
                    <a:lstStyle/>
                    <a:p>
                      <a:pPr algn="l" fontAlgn="ctr"/>
                      <a:r>
                        <a:rPr lang="es-ES" sz="1000" b="0" i="0" u="none" strike="noStrike">
                          <a:solidFill>
                            <a:srgbClr val="000000"/>
                          </a:solidFill>
                          <a:latin typeface="Calibri"/>
                        </a:rPr>
                        <a:t>OTROS</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000" b="0" i="0" u="none" strike="noStrike" dirty="0">
                          <a:solidFill>
                            <a:srgbClr val="000000"/>
                          </a:solidFill>
                          <a:latin typeface="Calibri"/>
                        </a:rPr>
                        <a:t>402</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327">
                <a:tc>
                  <a:txBody>
                    <a:bodyPr/>
                    <a:lstStyle/>
                    <a:p>
                      <a:pPr algn="r" fontAlgn="ctr"/>
                      <a:r>
                        <a:rPr lang="es-ES" sz="1000" b="1" i="0" u="none" strike="noStrike">
                          <a:solidFill>
                            <a:srgbClr val="000000"/>
                          </a:solidFill>
                          <a:latin typeface="Calibri"/>
                        </a:rPr>
                        <a:t>TOTAL</a:t>
                      </a:r>
                    </a:p>
                  </a:txBody>
                  <a:tcPr marL="5715" marR="5715" marT="571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000" b="1" i="0" u="none" strike="noStrike" dirty="0">
                          <a:solidFill>
                            <a:srgbClr val="000000"/>
                          </a:solidFill>
                          <a:latin typeface="Calibri"/>
                        </a:rPr>
                        <a:t>3.034</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327">
                <a:tc>
                  <a:txBody>
                    <a:bodyPr/>
                    <a:lstStyle/>
                    <a:p>
                      <a:pPr algn="l" fontAlgn="ctr"/>
                      <a:r>
                        <a:rPr lang="es-ES" sz="1000" b="1" i="0" u="none" strike="noStrike">
                          <a:solidFill>
                            <a:srgbClr val="000000"/>
                          </a:solidFill>
                          <a:latin typeface="Calibri"/>
                        </a:rPr>
                        <a:t>ACTIVIDADES ANIMAL</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r>
                        <a:rPr lang="es-ES" sz="1000" b="1" i="0" u="none" strike="noStrike" dirty="0">
                          <a:solidFill>
                            <a:srgbClr val="000000"/>
                          </a:solidFill>
                          <a:latin typeface="Calibri"/>
                        </a:rPr>
                        <a:t>Nº DE INDUSTRIAS</a:t>
                      </a:r>
                    </a:p>
                  </a:txBody>
                  <a:tcPr marL="5715" marR="5715" marT="57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59327">
                <a:tc>
                  <a:txBody>
                    <a:bodyPr/>
                    <a:lstStyle/>
                    <a:p>
                      <a:pPr algn="l" fontAlgn="ctr"/>
                      <a:r>
                        <a:rPr lang="es-ES" sz="1000" b="0" i="0" u="none" strike="noStrike">
                          <a:solidFill>
                            <a:srgbClr val="000000"/>
                          </a:solidFill>
                          <a:latin typeface="Calibri"/>
                        </a:rPr>
                        <a:t>MATADEROS Y SALAS DE DESPECIE</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000" b="0" i="0" u="none" strike="noStrike" dirty="0">
                          <a:solidFill>
                            <a:srgbClr val="000000"/>
                          </a:solidFill>
                          <a:latin typeface="Calibri"/>
                        </a:rPr>
                        <a:t>154</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327">
                <a:tc>
                  <a:txBody>
                    <a:bodyPr/>
                    <a:lstStyle/>
                    <a:p>
                      <a:pPr algn="l" fontAlgn="ctr"/>
                      <a:r>
                        <a:rPr lang="es-ES" sz="1000" b="0" i="0" u="none" strike="noStrike" dirty="0">
                          <a:solidFill>
                            <a:srgbClr val="000000"/>
                          </a:solidFill>
                          <a:latin typeface="Calibri"/>
                        </a:rPr>
                        <a:t>EMBUTIDOS Y SALAZONES CARNICOS</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000" b="0" i="0" u="none" strike="noStrike" dirty="0">
                          <a:solidFill>
                            <a:srgbClr val="000000"/>
                          </a:solidFill>
                          <a:latin typeface="Calibri"/>
                        </a:rPr>
                        <a:t>63</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327">
                <a:tc>
                  <a:txBody>
                    <a:bodyPr/>
                    <a:lstStyle/>
                    <a:p>
                      <a:pPr algn="l" fontAlgn="ctr"/>
                      <a:r>
                        <a:rPr lang="es-ES" sz="1000" b="0" i="0" u="none" strike="noStrike">
                          <a:solidFill>
                            <a:srgbClr val="000000"/>
                          </a:solidFill>
                          <a:latin typeface="Calibri"/>
                        </a:rPr>
                        <a:t>LECHE, QUESOS Y DERIVADOS</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000" b="0" i="0" u="none" strike="noStrike">
                          <a:solidFill>
                            <a:srgbClr val="000000"/>
                          </a:solidFill>
                          <a:latin typeface="Calibri"/>
                        </a:rPr>
                        <a:t>101</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327">
                <a:tc>
                  <a:txBody>
                    <a:bodyPr/>
                    <a:lstStyle/>
                    <a:p>
                      <a:pPr algn="l" fontAlgn="ctr"/>
                      <a:r>
                        <a:rPr lang="es-ES" sz="1000" b="0" i="0" u="none" strike="noStrike">
                          <a:solidFill>
                            <a:srgbClr val="000000"/>
                          </a:solidFill>
                          <a:latin typeface="Calibri"/>
                        </a:rPr>
                        <a:t>CARNES FRESCAS</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000" b="0" i="0" u="none" strike="noStrike" dirty="0">
                          <a:solidFill>
                            <a:srgbClr val="000000"/>
                          </a:solidFill>
                          <a:latin typeface="Calibri"/>
                        </a:rPr>
                        <a:t>51</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327">
                <a:tc>
                  <a:txBody>
                    <a:bodyPr/>
                    <a:lstStyle/>
                    <a:p>
                      <a:pPr algn="l" fontAlgn="ctr"/>
                      <a:r>
                        <a:rPr lang="es-ES" sz="1000" b="0" i="0" u="none" strike="noStrike">
                          <a:solidFill>
                            <a:srgbClr val="000000"/>
                          </a:solidFill>
                          <a:latin typeface="Calibri"/>
                        </a:rPr>
                        <a:t>HUEVOS </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000" b="0" i="0" u="none" strike="noStrike" dirty="0">
                          <a:solidFill>
                            <a:srgbClr val="000000"/>
                          </a:solidFill>
                          <a:latin typeface="Calibri"/>
                        </a:rPr>
                        <a:t>77</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327">
                <a:tc>
                  <a:txBody>
                    <a:bodyPr/>
                    <a:lstStyle/>
                    <a:p>
                      <a:pPr algn="l" fontAlgn="ctr"/>
                      <a:r>
                        <a:rPr lang="es-ES" sz="1000" b="0" i="0" u="none" strike="noStrike">
                          <a:solidFill>
                            <a:srgbClr val="000000"/>
                          </a:solidFill>
                          <a:latin typeface="Calibri"/>
                        </a:rPr>
                        <a:t>MIEL</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000" b="0" i="0" u="none" strike="noStrike">
                          <a:solidFill>
                            <a:srgbClr val="000000"/>
                          </a:solidFill>
                          <a:latin typeface="Calibri"/>
                        </a:rPr>
                        <a:t>133</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327">
                <a:tc>
                  <a:txBody>
                    <a:bodyPr/>
                    <a:lstStyle/>
                    <a:p>
                      <a:pPr algn="l" fontAlgn="ctr"/>
                      <a:r>
                        <a:rPr lang="es-ES" sz="1000" b="0" i="0" u="none" strike="noStrike">
                          <a:solidFill>
                            <a:srgbClr val="000000"/>
                          </a:solidFill>
                          <a:latin typeface="Calibri"/>
                        </a:rPr>
                        <a:t>FABRICA DE PIENSOS</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000" b="0" i="0" u="none" strike="noStrike">
                          <a:solidFill>
                            <a:srgbClr val="000000"/>
                          </a:solidFill>
                          <a:latin typeface="Calibri"/>
                        </a:rPr>
                        <a:t>36</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327">
                <a:tc>
                  <a:txBody>
                    <a:bodyPr/>
                    <a:lstStyle/>
                    <a:p>
                      <a:pPr algn="l" fontAlgn="ctr"/>
                      <a:r>
                        <a:rPr lang="es-ES" sz="1000" b="0" i="0" u="none" strike="noStrike">
                          <a:solidFill>
                            <a:srgbClr val="000000"/>
                          </a:solidFill>
                          <a:latin typeface="Calibri"/>
                        </a:rPr>
                        <a:t>ELABORACIÓN Y CONSERVACIÓN DE PESCADOS</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000" b="0" i="0" u="none" strike="noStrike" dirty="0">
                          <a:solidFill>
                            <a:srgbClr val="000000"/>
                          </a:solidFill>
                          <a:latin typeface="Calibri"/>
                        </a:rPr>
                        <a:t>24</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327">
                <a:tc>
                  <a:txBody>
                    <a:bodyPr/>
                    <a:lstStyle/>
                    <a:p>
                      <a:pPr algn="l" fontAlgn="b"/>
                      <a:r>
                        <a:rPr lang="es-ES" sz="1000" b="0" i="0" u="none" strike="noStrike">
                          <a:solidFill>
                            <a:srgbClr val="000000"/>
                          </a:solidFill>
                          <a:latin typeface="Calibri"/>
                        </a:rPr>
                        <a:t>OTROS</a:t>
                      </a:r>
                    </a:p>
                  </a:txBody>
                  <a:tcPr marL="5715" marR="5715" marT="57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ES" sz="1000" b="0" i="0" u="none" strike="noStrike">
                          <a:solidFill>
                            <a:srgbClr val="000000"/>
                          </a:solidFill>
                          <a:latin typeface="Calibri"/>
                        </a:rPr>
                        <a:t>24</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327">
                <a:tc>
                  <a:txBody>
                    <a:bodyPr/>
                    <a:lstStyle/>
                    <a:p>
                      <a:pPr algn="r" fontAlgn="ctr"/>
                      <a:r>
                        <a:rPr lang="es-ES" sz="1000" b="1" i="0" u="none" strike="noStrike">
                          <a:solidFill>
                            <a:srgbClr val="000000"/>
                          </a:solidFill>
                          <a:latin typeface="Calibri"/>
                        </a:rPr>
                        <a:t>TOTAL</a:t>
                      </a:r>
                    </a:p>
                  </a:txBody>
                  <a:tcPr marL="5715" marR="5715" marT="571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s-ES" sz="1000" b="1" i="0" u="none" strike="noStrike" dirty="0">
                          <a:solidFill>
                            <a:srgbClr val="000000"/>
                          </a:solidFill>
                          <a:latin typeface="Calibri"/>
                        </a:rPr>
                        <a:t>663</a:t>
                      </a:r>
                    </a:p>
                  </a:txBody>
                  <a:tcPr marL="5715" marR="5715" marT="57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327">
                <a:tc>
                  <a:txBody>
                    <a:bodyPr/>
                    <a:lstStyle/>
                    <a:p>
                      <a:pPr algn="l" fontAlgn="b"/>
                      <a:r>
                        <a:rPr lang="es-ES" sz="1000" b="1" i="0" u="none" strike="noStrike" dirty="0">
                          <a:solidFill>
                            <a:srgbClr val="000000"/>
                          </a:solidFill>
                          <a:latin typeface="Calibri"/>
                        </a:rPr>
                        <a:t>ACTIVIDAD VEGETAL Y ANIMAL</a:t>
                      </a:r>
                    </a:p>
                  </a:txBody>
                  <a:tcPr marL="5715" marR="5715" marT="57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endParaRPr lang="es-ES" sz="1000" b="0" i="0" u="none" strike="noStrike" dirty="0">
                        <a:solidFill>
                          <a:srgbClr val="000000"/>
                        </a:solidFill>
                        <a:latin typeface="Calibri"/>
                      </a:endParaRPr>
                    </a:p>
                  </a:txBody>
                  <a:tcPr marL="5715" marR="5715" marT="571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59327">
                <a:tc>
                  <a:txBody>
                    <a:bodyPr/>
                    <a:lstStyle/>
                    <a:p>
                      <a:pPr algn="r" fontAlgn="ctr"/>
                      <a:r>
                        <a:rPr lang="es-ES" sz="1000" b="1" i="0" u="none" strike="noStrike" dirty="0">
                          <a:solidFill>
                            <a:srgbClr val="000000"/>
                          </a:solidFill>
                          <a:latin typeface="Calibri"/>
                        </a:rPr>
                        <a:t>TOTAL</a:t>
                      </a:r>
                    </a:p>
                  </a:txBody>
                  <a:tcPr marL="5715" marR="5715" marT="571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s-ES" sz="1000" b="1" i="0" u="none" strike="noStrike" dirty="0">
                          <a:solidFill>
                            <a:srgbClr val="000000"/>
                          </a:solidFill>
                          <a:latin typeface="Calibri"/>
                        </a:rPr>
                        <a:t>3.697</a:t>
                      </a:r>
                    </a:p>
                  </a:txBody>
                  <a:tcPr marL="5715" marR="5715" marT="57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327">
                <a:tc>
                  <a:txBody>
                    <a:bodyPr/>
                    <a:lstStyle/>
                    <a:p>
                      <a:pPr algn="l" fontAlgn="b"/>
                      <a:endParaRPr lang="es-ES" sz="1000" b="0" i="0" u="none" strike="noStrike">
                        <a:solidFill>
                          <a:srgbClr val="000000"/>
                        </a:solidFill>
                        <a:latin typeface="Calibri"/>
                      </a:endParaRPr>
                    </a:p>
                  </a:txBody>
                  <a:tcPr marL="5715" marR="5715" marT="571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s-ES" sz="1000" b="0" i="0" u="none" strike="noStrike" dirty="0">
                        <a:solidFill>
                          <a:srgbClr val="000000"/>
                        </a:solidFill>
                        <a:latin typeface="Calibri"/>
                      </a:endParaRPr>
                    </a:p>
                  </a:txBody>
                  <a:tcPr marL="5715" marR="5715" marT="5715" marB="0" anchor="b">
                    <a:lnL>
                      <a:noFill/>
                    </a:lnL>
                    <a:lnR>
                      <a:noFill/>
                    </a:lnR>
                    <a:lnT w="6350" cap="flat" cmpd="sng" algn="ctr">
                      <a:solidFill>
                        <a:srgbClr val="000000"/>
                      </a:solidFill>
                      <a:prstDash val="solid"/>
                      <a:round/>
                      <a:headEnd type="none" w="med" len="med"/>
                      <a:tailEnd type="none" w="med" len="med"/>
                    </a:lnT>
                    <a:lnB>
                      <a:noFill/>
                    </a:lnB>
                  </a:tcPr>
                </a:tc>
              </a:tr>
              <a:tr h="159327">
                <a:tc>
                  <a:txBody>
                    <a:bodyPr/>
                    <a:lstStyle/>
                    <a:p>
                      <a:pPr algn="ctr" fontAlgn="ctr"/>
                      <a:r>
                        <a:rPr lang="es-ES" sz="1000" b="1" i="0" u="none" strike="noStrike" dirty="0">
                          <a:solidFill>
                            <a:srgbClr val="000000"/>
                          </a:solidFill>
                          <a:latin typeface="Calibri"/>
                        </a:rPr>
                        <a:t>NOTA: AÑO 2010.</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b"/>
                      <a:endParaRPr lang="es-ES" sz="1000" b="0" i="0" u="none" strike="noStrike" dirty="0">
                        <a:solidFill>
                          <a:srgbClr val="000000"/>
                        </a:solidFill>
                        <a:latin typeface="Calibri"/>
                      </a:endParaRPr>
                    </a:p>
                  </a:txBody>
                  <a:tcPr marL="5715" marR="5715" marT="5715"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r>
              <a:tr h="159327">
                <a:tc>
                  <a:txBody>
                    <a:bodyPr/>
                    <a:lstStyle/>
                    <a:p>
                      <a:pPr algn="r" fontAlgn="ctr"/>
                      <a:r>
                        <a:rPr lang="es-ES" sz="1000" b="1" i="0" u="none" strike="noStrike">
                          <a:solidFill>
                            <a:srgbClr val="000000"/>
                          </a:solidFill>
                          <a:latin typeface="Calibri"/>
                        </a:rPr>
                        <a:t>VEGETAL</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000" b="1" i="0" u="none" strike="noStrike" dirty="0">
                          <a:solidFill>
                            <a:srgbClr val="000000"/>
                          </a:solidFill>
                          <a:latin typeface="Calibri"/>
                        </a:rPr>
                        <a:t>2.758</a:t>
                      </a:r>
                    </a:p>
                  </a:txBody>
                  <a:tcPr marL="5715" marR="5715" marT="57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327">
                <a:tc>
                  <a:txBody>
                    <a:bodyPr/>
                    <a:lstStyle/>
                    <a:p>
                      <a:pPr algn="r" fontAlgn="ctr"/>
                      <a:r>
                        <a:rPr lang="es-ES" sz="1000" b="1" i="0" u="none" strike="noStrike">
                          <a:solidFill>
                            <a:srgbClr val="000000"/>
                          </a:solidFill>
                          <a:latin typeface="Calibri"/>
                        </a:rPr>
                        <a:t>ANIMAL</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ES" sz="1000" b="1" i="0" u="none" strike="noStrike" dirty="0">
                          <a:solidFill>
                            <a:srgbClr val="000000"/>
                          </a:solidFill>
                          <a:latin typeface="Calibri"/>
                        </a:rPr>
                        <a:t>569</a:t>
                      </a:r>
                    </a:p>
                  </a:txBody>
                  <a:tcPr marL="5715" marR="5715" marT="57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9327">
                <a:tc>
                  <a:txBody>
                    <a:bodyPr/>
                    <a:lstStyle/>
                    <a:p>
                      <a:pPr algn="r" fontAlgn="ctr"/>
                      <a:r>
                        <a:rPr lang="es-ES" sz="1000" b="1" i="0" u="none" strike="noStrike" dirty="0">
                          <a:solidFill>
                            <a:srgbClr val="000000"/>
                          </a:solidFill>
                          <a:latin typeface="Calibri"/>
                        </a:rPr>
                        <a:t>TOTAL</a:t>
                      </a:r>
                    </a:p>
                  </a:txBody>
                  <a:tcPr marL="5715" marR="5715" marT="571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s-ES" sz="1000" b="1" i="0" u="none" strike="noStrike" dirty="0">
                          <a:solidFill>
                            <a:srgbClr val="000000"/>
                          </a:solidFill>
                          <a:latin typeface="Calibri"/>
                        </a:rPr>
                        <a:t>3.327</a:t>
                      </a:r>
                    </a:p>
                  </a:txBody>
                  <a:tcPr marL="5715" marR="5715" marT="571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pic>
        <p:nvPicPr>
          <p:cNvPr id="7" name="6 Imagen"/>
          <p:cNvPicPr/>
          <p:nvPr/>
        </p:nvPicPr>
        <p:blipFill>
          <a:blip r:embed="rId2"/>
          <a:srcRect l="1444" t="4768" r="3080" b="48505"/>
          <a:stretch>
            <a:fillRect/>
          </a:stretch>
        </p:blipFill>
        <p:spPr bwMode="auto">
          <a:xfrm>
            <a:off x="0" y="-142900"/>
            <a:ext cx="9144000" cy="123493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3 Gráfico"/>
          <p:cNvGraphicFramePr/>
          <p:nvPr/>
        </p:nvGraphicFramePr>
        <p:xfrm>
          <a:off x="323528" y="1928802"/>
          <a:ext cx="8352928" cy="4929198"/>
        </p:xfrm>
        <a:graphic>
          <a:graphicData uri="http://schemas.openxmlformats.org/drawingml/2006/chart">
            <c:chart xmlns:c="http://schemas.openxmlformats.org/drawingml/2006/chart" xmlns:r="http://schemas.openxmlformats.org/officeDocument/2006/relationships" r:id="rId2"/>
          </a:graphicData>
        </a:graphic>
      </p:graphicFrame>
      <p:sp>
        <p:nvSpPr>
          <p:cNvPr id="3" name="2 CuadroTexto"/>
          <p:cNvSpPr txBox="1"/>
          <p:nvPr/>
        </p:nvSpPr>
        <p:spPr>
          <a:xfrm>
            <a:off x="179512" y="1214422"/>
            <a:ext cx="8640960" cy="769441"/>
          </a:xfrm>
          <a:prstGeom prst="rect">
            <a:avLst/>
          </a:prstGeom>
          <a:noFill/>
        </p:spPr>
        <p:txBody>
          <a:bodyPr wrap="square" rtlCol="0">
            <a:spAutoFit/>
          </a:bodyPr>
          <a:lstStyle/>
          <a:p>
            <a:pPr algn="ctr"/>
            <a:r>
              <a:rPr lang="es-ES" sz="2200" b="1" dirty="0" smtClean="0"/>
              <a:t>MERCADO GLOBAL DE ALIMENTOS ECOLÓGICOS. CRECIMIENTO DEL MERCADO. 1999-2010 (Billones de dólares)</a:t>
            </a:r>
            <a:endParaRPr lang="es-ES" sz="2200" b="1" dirty="0"/>
          </a:p>
        </p:txBody>
      </p:sp>
      <p:pic>
        <p:nvPicPr>
          <p:cNvPr id="5" name="4 Imagen"/>
          <p:cNvPicPr/>
          <p:nvPr/>
        </p:nvPicPr>
        <p:blipFill>
          <a:blip r:embed="rId3"/>
          <a:srcRect l="1444" t="4768" r="3080" b="48505"/>
          <a:stretch>
            <a:fillRect/>
          </a:stretch>
        </p:blipFill>
        <p:spPr bwMode="auto">
          <a:xfrm>
            <a:off x="0" y="-142900"/>
            <a:ext cx="9144000" cy="123493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551</TotalTime>
  <Words>2088</Words>
  <Application>Microsoft Office PowerPoint</Application>
  <PresentationFormat>Presentación en pantalla (4:3)</PresentationFormat>
  <Paragraphs>1416</Paragraphs>
  <Slides>21</Slides>
  <Notes>2</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21</vt:i4>
      </vt:variant>
    </vt:vector>
  </HeadingPairs>
  <TitlesOfParts>
    <vt:vector size="23" baseType="lpstr">
      <vt:lpstr>Tema de Office</vt:lpstr>
      <vt:lpstr>Hoja de cálculo de Microsoft Office Excel 97-2003</vt:lpstr>
      <vt:lpstr>Diapositiva 1</vt:lpstr>
      <vt:lpstr>Diapositiva 2</vt:lpstr>
      <vt:lpstr>SUPERFICIE EN AGRICULTURA Y GANADERIA ECOLÓGICA EN LOS PAISES DE LA UNIÓN EUROPEA. AÑO 2009-2010.</vt:lpstr>
      <vt:lpstr>NÚMERO DE OPERADORES Y SUPERFICIE EN PRODUCCIÓN ECOLÓGICA (HA) POR COMUNIDADES AUTONOMAS. AÑO 2011.</vt:lpstr>
      <vt:lpstr>SUPERFICIE DE AGRICULTURA ECOLÓGICA (HA) EN ESPAÑA. AÑOS 2011 Y 2010. POR COMUNIDADES AUTÓNOMAS.</vt:lpstr>
      <vt:lpstr>NÚMERO DE EXPLOTACIONES GANADERAS ECOLÓGICAS. AÑO 2010-2011, ESPAÑA POR COMUNIDADES AUTONOMAS</vt:lpstr>
      <vt:lpstr>ACTIVIDADES INDUSTRIALES DE AGRICULTURA ECOLÓGICA RELACIONADA CON LA PRODUCCIÓN VEGETAL Y ANIMAL. POR COMUNIDADES AUTÓNOMAS. AÑO 2011.</vt:lpstr>
      <vt:lpstr>ACTIVIDADES INDUSTRIALES RELACIONADAS CON LA PRODUCCIÓN ECOLÓGICA VEGETAL Y ANIMAL EN ESPAÑA. AÑO 2011.</vt:lpstr>
      <vt:lpstr>Diapositiva 9</vt:lpstr>
      <vt:lpstr>MERCADO GLOBAL DE ALIMENTOS ECOLÓGICOS. DISTRIBUCIÓN POR CONTINENTE. 2010</vt:lpstr>
      <vt:lpstr>Diapositiva 11</vt:lpstr>
      <vt:lpstr>Mercado de consumo de productos ecológicos.  Principales países. Año 2010 (en millones de euros)</vt:lpstr>
      <vt:lpstr>Principales países con mayor consumo de productos ecológicos por habitante y por año. Año 2010.</vt:lpstr>
      <vt:lpstr>Diapositiva 14</vt:lpstr>
      <vt:lpstr>Diapositiva 15</vt:lpstr>
      <vt:lpstr>Diapositiva 16</vt:lpstr>
      <vt:lpstr>Diapositiva 17</vt:lpstr>
      <vt:lpstr>Diapositiva 18</vt:lpstr>
      <vt:lpstr>Diapositiva 19</vt:lpstr>
      <vt:lpstr>Diapositiva 20</vt:lpstr>
      <vt:lpstr>Diapositiva 21</vt:lpstr>
    </vt:vector>
  </TitlesOfParts>
  <Company>Grupo CAAE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Jose Luis Garcia</dc:creator>
  <cp:lastModifiedBy>Angelica Moreno</cp:lastModifiedBy>
  <cp:revision>75</cp:revision>
  <dcterms:created xsi:type="dcterms:W3CDTF">2012-02-20T17:49:25Z</dcterms:created>
  <dcterms:modified xsi:type="dcterms:W3CDTF">2012-10-31T12:38:39Z</dcterms:modified>
</cp:coreProperties>
</file>