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122" r:id="rId2"/>
  </p:sldMasterIdLst>
  <p:notesMasterIdLst>
    <p:notesMasterId r:id="rId18"/>
  </p:notesMasterIdLst>
  <p:sldIdLst>
    <p:sldId id="258" r:id="rId3"/>
    <p:sldId id="672" r:id="rId4"/>
    <p:sldId id="673" r:id="rId5"/>
    <p:sldId id="674" r:id="rId6"/>
    <p:sldId id="675" r:id="rId7"/>
    <p:sldId id="678" r:id="rId8"/>
    <p:sldId id="679" r:id="rId9"/>
    <p:sldId id="683" r:id="rId10"/>
    <p:sldId id="684" r:id="rId11"/>
    <p:sldId id="677" r:id="rId12"/>
    <p:sldId id="680" r:id="rId13"/>
    <p:sldId id="682" r:id="rId14"/>
    <p:sldId id="681" r:id="rId15"/>
    <p:sldId id="685" r:id="rId16"/>
    <p:sldId id="543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99FF"/>
    <a:srgbClr val="0033CC"/>
    <a:srgbClr val="000099"/>
    <a:srgbClr val="000000"/>
    <a:srgbClr val="3333CC"/>
    <a:srgbClr val="00A249"/>
    <a:srgbClr val="FF9900"/>
    <a:srgbClr val="660033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588" autoAdjust="0"/>
    <p:restoredTop sz="94624" autoAdjust="0"/>
  </p:normalViewPr>
  <p:slideViewPr>
    <p:cSldViewPr>
      <p:cViewPr>
        <p:scale>
          <a:sx n="110" d="100"/>
          <a:sy n="110" d="100"/>
        </p:scale>
        <p:origin x="-756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3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27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198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98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9FE7A03-1822-4BFB-B87F-055842C9034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78E7-37D2-4408-8B1E-932180AE19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F381-0E67-4D0C-B6A8-30591E778F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02B5E-4841-4055-AB9E-F2C1D11EC4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36D26-006E-4452-A18D-2BE2B3EB73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5635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3935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409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49370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76589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39345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8825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7BDD-CA8F-415A-B267-BD0DA15CFD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48213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3739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43565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817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39563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38742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00794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25526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3868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7F3B-F325-4C52-A599-6797EBF2E7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2D6F-29AF-4F54-B7F1-0AFE1DA4D0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52019-D1BF-467A-9509-78ED6139DB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AC603-0360-4BF0-9935-32A851D106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0FE9-0305-4A37-8016-E76D4E3852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F1FC-DAAA-4C0F-BCCB-5F453417ED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207E-2696-4BA6-9D0E-B0913D739A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A99EE24-A4BD-4B85-86D5-32200E765B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7" r:id="rId1"/>
    <p:sldLayoutId id="2147485848" r:id="rId2"/>
    <p:sldLayoutId id="2147485849" r:id="rId3"/>
    <p:sldLayoutId id="2147485850" r:id="rId4"/>
    <p:sldLayoutId id="2147485851" r:id="rId5"/>
    <p:sldLayoutId id="2147485852" r:id="rId6"/>
    <p:sldLayoutId id="2147485853" r:id="rId7"/>
    <p:sldLayoutId id="2147485854" r:id="rId8"/>
    <p:sldLayoutId id="2147485855" r:id="rId9"/>
    <p:sldLayoutId id="2147485856" r:id="rId10"/>
    <p:sldLayoutId id="2147485857" r:id="rId11"/>
    <p:sldLayoutId id="2147485858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29/07/2019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172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3" r:id="rId1"/>
    <p:sldLayoutId id="2147486124" r:id="rId2"/>
    <p:sldLayoutId id="2147486125" r:id="rId3"/>
    <p:sldLayoutId id="2147486126" r:id="rId4"/>
    <p:sldLayoutId id="2147486127" r:id="rId5"/>
    <p:sldLayoutId id="2147486128" r:id="rId6"/>
    <p:sldLayoutId id="2147486129" r:id="rId7"/>
    <p:sldLayoutId id="2147486130" r:id="rId8"/>
    <p:sldLayoutId id="2147486131" r:id="rId9"/>
    <p:sldLayoutId id="2147486132" r:id="rId10"/>
    <p:sldLayoutId id="2147486133" r:id="rId11"/>
    <p:sldLayoutId id="2147486134" r:id="rId12"/>
    <p:sldLayoutId id="2147486135" r:id="rId13"/>
    <p:sldLayoutId id="2147486136" r:id="rId14"/>
    <p:sldLayoutId id="2147486137" r:id="rId15"/>
    <p:sldLayoutId id="21474861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95536" y="1700808"/>
            <a:ext cx="8286750" cy="1569660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Baskerville Old Face" pitchFamily="18" charset="0"/>
              </a:rPr>
              <a:t>EVOLUCIÓN DEL PROGRAMA DE MEJORA GENÉTICA DE LA RAZA OVINA LOJEÑA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67544" y="3645024"/>
            <a:ext cx="7962108" cy="1908215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s-ES_tradnl" sz="16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s-ES_tradnl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J.M. León</a:t>
            </a:r>
            <a:r>
              <a:rPr lang="es-ES_tradnl" b="1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s-ES_tradnl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A. Martínez</a:t>
            </a:r>
            <a:r>
              <a:rPr lang="es-ES_tradnl" b="1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s-ES_tradnl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M.M. Gómez</a:t>
            </a:r>
            <a:r>
              <a:rPr lang="es-ES_tradnl" b="1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s-ES_tradnl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F.J. Navas</a:t>
            </a:r>
            <a:r>
              <a:rPr lang="es-ES_tradnl" b="1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s-ES_tradnl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J.V. Delgado</a:t>
            </a:r>
            <a:r>
              <a:rPr lang="es-ES_tradnl" b="1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 algn="ctr">
              <a:defRPr/>
            </a:pPr>
            <a:endParaRPr lang="es-ES_tradnl" sz="1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s-ES" sz="1400" i="1" baseline="30000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Baskerville Old Face" pitchFamily="18" charset="0"/>
              </a:rPr>
              <a:t>1</a:t>
            </a:r>
            <a:r>
              <a:rPr lang="es-ES" sz="1400" i="1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Baskerville Old Face" pitchFamily="18" charset="0"/>
              </a:rPr>
              <a:t>Centro Agropecuario Provincial. Diputación de Córdoba.</a:t>
            </a:r>
            <a:endParaRPr lang="es-ES_tradnl" sz="1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s-ES" sz="1400" i="1" baseline="30000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Baskerville Old Face" pitchFamily="18" charset="0"/>
              </a:rPr>
              <a:t>2 </a:t>
            </a:r>
            <a:r>
              <a:rPr lang="es-ES" sz="1400" i="1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Baskerville Old Face" pitchFamily="18" charset="0"/>
              </a:rPr>
              <a:t>Grupo de Investigación “Mejora y Conservación de los Recursos Genéticos de los Animales Domésticos” (AGR-218). Departamento de Genética. Universidad de Córdoba, Córdoba (España).</a:t>
            </a:r>
            <a:br>
              <a:rPr lang="es-ES" sz="1400" i="1" dirty="0" smtClean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latin typeface="Baskerville Old Face" pitchFamily="18" charset="0"/>
              </a:rPr>
            </a:br>
            <a:endParaRPr lang="es-ES_tradnl" sz="1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s-ES_tradnl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30 de julio de 2019 – Loja (Granada)</a:t>
            </a:r>
            <a:endParaRPr lang="es-ES_tradnl" sz="1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" name="27 Imagen" descr="logo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16632"/>
            <a:ext cx="2800278" cy="1008112"/>
          </a:xfrm>
          <a:prstGeom prst="rect">
            <a:avLst/>
          </a:prstGeom>
        </p:spPr>
      </p:pic>
      <p:pic>
        <p:nvPicPr>
          <p:cNvPr id="29" name="28 Imagen" descr="logodip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16632"/>
            <a:ext cx="1866508" cy="1080120"/>
          </a:xfrm>
          <a:prstGeom prst="rect">
            <a:avLst/>
          </a:prstGeom>
        </p:spPr>
      </p:pic>
      <p:pic>
        <p:nvPicPr>
          <p:cNvPr id="9" name="Picture 4" descr="E:\My Dropbox\admi nueva\MEMBRETES Y MÁS\Logos\logouco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852"/>
            <a:ext cx="1800200" cy="1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12776"/>
            <a:ext cx="8464454" cy="1373282"/>
          </a:xfrm>
        </p:spPr>
        <p:txBody>
          <a:bodyPr>
            <a:normAutofit/>
          </a:bodyPr>
          <a:lstStyle/>
          <a:p>
            <a:pPr algn="just"/>
            <a:r>
              <a:rPr lang="es-ES" sz="1600" dirty="0" smtClean="0"/>
              <a:t>Una matriz de parentesco bien estructurada y la inclusión permanente de información fenotípica y genealógica garantizan la </a:t>
            </a:r>
            <a:r>
              <a:rPr lang="es-ES" sz="1600" b="1" dirty="0" smtClean="0">
                <a:solidFill>
                  <a:srgbClr val="C00000"/>
                </a:solidFill>
              </a:rPr>
              <a:t>precisión</a:t>
            </a:r>
            <a:r>
              <a:rPr lang="es-ES" sz="1600" dirty="0" smtClean="0"/>
              <a:t> de nuestros resultados en lo que a la estimación de valores de cría se refiere. A continuación, se presenta la evolución de la información disponible:</a:t>
            </a:r>
          </a:p>
          <a:p>
            <a:pPr marL="0" indent="0" algn="just">
              <a:buNone/>
            </a:pPr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pPr algn="just"/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pPr algn="just"/>
            <a:endParaRPr lang="es-ES_tradnl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19242" y="172435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just"/>
            <a:r>
              <a:rPr lang="es-E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  <a:ea typeface="+mj-ea"/>
                <a:cs typeface="+mj-cs"/>
              </a:rPr>
              <a:t>Evolución de la información genealógica y productiva en el programa de mejora genética de la raza lojeña</a:t>
            </a:r>
            <a:endParaRPr lang="es-ES" sz="2000" b="1" kern="1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500034" y="671514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829260"/>
            <a:ext cx="6429420" cy="3457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10 CuadroTexto"/>
          <p:cNvSpPr txBox="1"/>
          <p:nvPr/>
        </p:nvSpPr>
        <p:spPr>
          <a:xfrm>
            <a:off x="1285852" y="2498047"/>
            <a:ext cx="6786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_tradnl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Figura 1. Evolución de la matriz de parentesco desde el año 2014 al 2018 en la raza ovina Lojeña.</a:t>
            </a:r>
            <a:endParaRPr lang="es-E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s-ES" sz="11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0034" y="6286520"/>
            <a:ext cx="8464454" cy="65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Incorporación de </a:t>
            </a:r>
            <a:r>
              <a:rPr lang="es-ES" sz="1600" dirty="0" smtClean="0">
                <a:solidFill>
                  <a:srgbClr val="CC0000"/>
                </a:solidFill>
                <a:latin typeface="+mn-lt"/>
              </a:rPr>
              <a:t>10.424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animales a la matriz de parentesco en cuatro años.</a:t>
            </a:r>
            <a:endParaRPr kumimoji="0" lang="es-ES_tradnl" sz="16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70118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19242" y="172435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just"/>
            <a:r>
              <a:rPr lang="es-E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  <a:ea typeface="+mj-ea"/>
                <a:cs typeface="+mj-cs"/>
              </a:rPr>
              <a:t>Evolución de la información genealógica y productiva en el programa de mejora genética de la raza lojeña</a:t>
            </a:r>
            <a:endParaRPr lang="es-ES" sz="2000" b="1" kern="1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500034" y="671514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357290" y="128586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_tradn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Figura 2 Evolución del número de controles realizados entre los años 2014 al 2018.</a:t>
            </a:r>
            <a:endParaRPr lang="es-E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s-ES" sz="1200" dirty="0"/>
          </a:p>
        </p:txBody>
      </p:sp>
      <p:pic>
        <p:nvPicPr>
          <p:cNvPr id="9" name="8 Imagen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18" y="1643050"/>
            <a:ext cx="618173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08272" y="5627618"/>
            <a:ext cx="8464454" cy="1373282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Incremento en </a:t>
            </a:r>
            <a:r>
              <a:rPr lang="es-ES" dirty="0" smtClean="0">
                <a:solidFill>
                  <a:srgbClr val="CC0000"/>
                </a:solidFill>
              </a:rPr>
              <a:t>30.700</a:t>
            </a:r>
            <a:r>
              <a:rPr lang="es-ES" dirty="0" smtClean="0"/>
              <a:t> pesadas en cuatro año.</a:t>
            </a:r>
          </a:p>
          <a:p>
            <a:pPr algn="just"/>
            <a:r>
              <a:rPr lang="es-ES" dirty="0" smtClean="0"/>
              <a:t>Aumento medio de </a:t>
            </a:r>
            <a:r>
              <a:rPr lang="es-ES" dirty="0" smtClean="0">
                <a:solidFill>
                  <a:srgbClr val="CC0000"/>
                </a:solidFill>
              </a:rPr>
              <a:t>7.675 </a:t>
            </a:r>
            <a:r>
              <a:rPr lang="es-ES" dirty="0" smtClean="0"/>
              <a:t>pesadas por año.</a:t>
            </a:r>
          </a:p>
          <a:p>
            <a:pPr marL="0" indent="0" algn="just">
              <a:buNone/>
            </a:pPr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pPr algn="just"/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pPr algn="just"/>
            <a:endParaRPr lang="es-ES_tradnl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70118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19242" y="172435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just"/>
            <a:r>
              <a:rPr lang="es-E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  <a:ea typeface="+mj-ea"/>
                <a:cs typeface="+mj-cs"/>
              </a:rPr>
              <a:t>Evolución de la información genealógica y productiva en el programa de mejora genética de la raza lojeña</a:t>
            </a:r>
            <a:endParaRPr lang="es-ES" sz="2000" b="1" kern="1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500034" y="671514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000100" y="128586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_tradn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Figura 3. </a:t>
            </a:r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Evolución del número de animales con información propia presentes en la Evaluación Genética desde el año 2014 al 2018</a:t>
            </a:r>
            <a:r>
              <a:rPr lang="es-ES_tradn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s-E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/>
            <a:endParaRPr lang="es-ES" sz="12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71538" y="5699056"/>
            <a:ext cx="7715304" cy="1373282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Incremento en </a:t>
            </a:r>
            <a:r>
              <a:rPr lang="es-ES" dirty="0" smtClean="0">
                <a:solidFill>
                  <a:srgbClr val="CC0000"/>
                </a:solidFill>
              </a:rPr>
              <a:t>7.675</a:t>
            </a:r>
            <a:r>
              <a:rPr lang="es-ES" dirty="0" smtClean="0"/>
              <a:t> animales controlados en este periodo.</a:t>
            </a:r>
          </a:p>
          <a:p>
            <a:pPr algn="just"/>
            <a:r>
              <a:rPr lang="es-ES" dirty="0" smtClean="0"/>
              <a:t>Incorporación constante de animales en control, situación más marcada a partir de </a:t>
            </a:r>
            <a:r>
              <a:rPr lang="es-ES" dirty="0" smtClean="0">
                <a:solidFill>
                  <a:srgbClr val="CC0000"/>
                </a:solidFill>
              </a:rPr>
              <a:t>2015</a:t>
            </a:r>
            <a:r>
              <a:rPr lang="es-ES" dirty="0" smtClean="0"/>
              <a:t>.</a:t>
            </a:r>
            <a:endParaRPr lang="es-ES_tradnl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10" name="9 Imagen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714488"/>
            <a:ext cx="664373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02570118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19242" y="172435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just"/>
            <a:r>
              <a:rPr lang="es-E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  <a:ea typeface="+mj-ea"/>
                <a:cs typeface="+mj-cs"/>
              </a:rPr>
              <a:t>Evolución de la información genealógica y productiva en el programa de mejora genética de la raza lojeña</a:t>
            </a:r>
            <a:endParaRPr lang="es-ES" sz="2000" b="1" kern="1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500034" y="671514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571604" y="1357298"/>
            <a:ext cx="71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/>
              <a:t>Figura 4. Evolución del número de ganaderos presentes en el Programa de Mejora.</a:t>
            </a:r>
            <a:endParaRPr lang="es-ES" sz="12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42976" y="5786454"/>
            <a:ext cx="7715304" cy="73034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Se ha logrado </a:t>
            </a:r>
            <a:r>
              <a:rPr lang="es-ES" dirty="0" smtClean="0">
                <a:solidFill>
                  <a:srgbClr val="C00000"/>
                </a:solidFill>
              </a:rPr>
              <a:t>estabilizar</a:t>
            </a:r>
            <a:r>
              <a:rPr lang="es-ES" dirty="0" smtClean="0"/>
              <a:t> el número de ganaderías colaboradoras en el programa de mejora.</a:t>
            </a:r>
            <a:endParaRPr lang="es-ES_tradnl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12" name="11 Imagen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62098" y="1714488"/>
            <a:ext cx="6438926" cy="390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02570118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2256" y="500042"/>
            <a:ext cx="7467600" cy="470483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S_tradnl" sz="2400" b="1" kern="1200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  <a:ea typeface="+mj-ea"/>
                <a:cs typeface="+mj-cs"/>
              </a:rPr>
              <a:t>Consideraciones finales</a:t>
            </a:r>
            <a:endParaRPr lang="es-ES" sz="2400" b="1" kern="1200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320818"/>
            <a:ext cx="8104984" cy="4608512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Para mejorar genéticamente la población ovina </a:t>
            </a:r>
            <a:r>
              <a:rPr lang="es-ES" sz="2000" dirty="0" smtClean="0"/>
              <a:t>lojeña </a:t>
            </a:r>
            <a:r>
              <a:rPr lang="es-ES" sz="2000" dirty="0" smtClean="0"/>
              <a:t>debemos seleccionar aquellos </a:t>
            </a:r>
            <a:r>
              <a:rPr lang="es-ES" sz="2000" dirty="0" smtClean="0">
                <a:solidFill>
                  <a:srgbClr val="C00000"/>
                </a:solidFill>
              </a:rPr>
              <a:t>individuos genéticamente superiores</a:t>
            </a:r>
            <a:r>
              <a:rPr lang="es-ES" sz="2000" dirty="0" smtClean="0"/>
              <a:t> para los caracteres de interés económico (peso 30, 45, 70 días y </a:t>
            </a:r>
            <a:r>
              <a:rPr lang="es-ES" sz="2000" dirty="0" err="1" smtClean="0"/>
              <a:t>prolificidad</a:t>
            </a:r>
            <a:r>
              <a:rPr lang="es-ES" sz="2000" dirty="0" smtClean="0"/>
              <a:t>).</a:t>
            </a:r>
          </a:p>
          <a:p>
            <a:pPr algn="just"/>
            <a:r>
              <a:rPr lang="es-ES" sz="2000" dirty="0" smtClean="0"/>
              <a:t>Para ello debe continuarse esta labor de recopilación de información </a:t>
            </a:r>
            <a:r>
              <a:rPr lang="es-ES" sz="2000" dirty="0" smtClean="0">
                <a:solidFill>
                  <a:srgbClr val="C00000"/>
                </a:solidFill>
              </a:rPr>
              <a:t>genealógica</a:t>
            </a:r>
            <a:r>
              <a:rPr lang="es-ES" sz="2000" dirty="0" smtClean="0"/>
              <a:t> (correcta declaración de cubriciones y nacimientos) y </a:t>
            </a:r>
            <a:r>
              <a:rPr lang="es-ES" sz="2000" dirty="0" smtClean="0">
                <a:solidFill>
                  <a:srgbClr val="C00000"/>
                </a:solidFill>
              </a:rPr>
              <a:t>productiva</a:t>
            </a:r>
            <a:r>
              <a:rPr lang="es-ES" sz="2000" dirty="0" smtClean="0"/>
              <a:t> (pesadas en campo).</a:t>
            </a:r>
          </a:p>
          <a:p>
            <a:pPr algn="just"/>
            <a:r>
              <a:rPr lang="es-ES" sz="2000" dirty="0" smtClean="0"/>
              <a:t>De esta tarea depende el </a:t>
            </a:r>
            <a:r>
              <a:rPr lang="es-ES" sz="2000" dirty="0" smtClean="0">
                <a:solidFill>
                  <a:srgbClr val="C00000"/>
                </a:solidFill>
              </a:rPr>
              <a:t>progreso genético </a:t>
            </a:r>
            <a:r>
              <a:rPr lang="es-ES" sz="2000" dirty="0" smtClean="0"/>
              <a:t>de la raza Lojeña y, para ello, es imprescindible la implicación de los </a:t>
            </a:r>
            <a:r>
              <a:rPr lang="es-ES" sz="2000" dirty="0" smtClean="0">
                <a:solidFill>
                  <a:srgbClr val="C00000"/>
                </a:solidFill>
              </a:rPr>
              <a:t>ganaderos</a:t>
            </a:r>
            <a:r>
              <a:rPr lang="es-ES" sz="2000" dirty="0" smtClean="0"/>
              <a:t> y </a:t>
            </a:r>
            <a:r>
              <a:rPr lang="es-ES" sz="2000" dirty="0" smtClean="0">
                <a:solidFill>
                  <a:srgbClr val="C00000"/>
                </a:solidFill>
              </a:rPr>
              <a:t>técnicos</a:t>
            </a:r>
            <a:r>
              <a:rPr lang="es-ES" sz="2000" dirty="0" smtClean="0"/>
              <a:t>.</a:t>
            </a:r>
          </a:p>
          <a:p>
            <a:pPr algn="just"/>
            <a:r>
              <a:rPr lang="es-ES" sz="2000" dirty="0" smtClean="0"/>
              <a:t>Animaros a continuar con el trabajo que venís desarrollando para que podáis disponer de </a:t>
            </a:r>
            <a:r>
              <a:rPr lang="es-ES" sz="2000" dirty="0" smtClean="0">
                <a:solidFill>
                  <a:srgbClr val="C00000"/>
                </a:solidFill>
              </a:rPr>
              <a:t>evaluaciones genéticas</a:t>
            </a:r>
            <a:r>
              <a:rPr lang="es-ES" sz="2000" dirty="0" smtClean="0"/>
              <a:t> de calidad.</a:t>
            </a:r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endParaRPr lang="es-ES" sz="2000" dirty="0" smtClean="0"/>
          </a:p>
        </p:txBody>
      </p:sp>
      <p:cxnSp>
        <p:nvCxnSpPr>
          <p:cNvPr id="6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5 Conector recto"/>
          <p:cNvCxnSpPr/>
          <p:nvPr/>
        </p:nvCxnSpPr>
        <p:spPr>
          <a:xfrm>
            <a:off x="500034" y="628652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 descr="data:image/jpeg;base64,/9j/4AAQSkZJRgABAQAAAQABAAD/2wCEAAkGBxMSEhUTEhMWFRUVFxcXFxgYGBsaGBobGB0XFx8WGB0YHigiGh0lHRgdITEhJSkrLi4uGB8zODMsNygtLi0BCgoKDg0OGhAQGy0lICUtLS0tLS0tLS0tLS0tLS0tLS0tLS0tLS0tLS0tLS0tLS0tLS0tLS0tLS0tLS0tLS0tLf/AABEIAMABBgMBIgACEQEDEQH/xAAbAAABBQEBAAAAAAAAAAAAAAAFAAEDBAYCB//EAD0QAAIBAgQDBgQFAwQCAQUAAAECEQMhAAQSMQVBUQYTImFxgTKRofAUQlKxwSPR8QcVYuEzgnIWJENT0v/EABkBAAMBAQEAAAAAAAAAAAAAAAABAgMEBf/EACgRAAICAgEDAwQDAQAAAAAAAAABAhESIQMTMUEEUWEUIkKRMlKhgf/aAAwDAQACEQMRAD8AIlcclcWSuOYx7OR42JXamRjnRiwwnDacCkJxINGFoxPpwtGHkLEr6MPoxPow+jBkGJBowhS+mLGjHQBiPvl/bBkGJV0YfRixowtGDIWJX0YcJixow4TDyFiV9GH0YsBMPowZBiVxTw3d4tKsYbRgyDEraMLRizowtGDIMSt3eF3eLWjDd3h5CxK2jDaMWimG0YMgxK7UsN3eLTid8c6MCkDiV9GH0YsCnh9GHkLErhMdBMTaMdBcGQYkGjHa08S6cdqPv6YTkCiQBMPicLhYeQYkWnDFcLvMN3mOLI7sBtOFpwu8w/eYeQsBacLTh9Yw+vBkGA2nD6cOHw4YYMwwG04WjHYYYfUMGYsDjThacSSMKcGYYEejDhMSThxgzDA404WjEgx1h5hgRacLTiXDxgzFgQ6MPpxLGFGDMMCLThaMdmovUfPHUYeYYEOjC0YmjCjBmLAh0YbRiaMPGDMMCDRhaMT6cKMPMWBBox1pxJGEQBgzDA4C4fTiL8bTkAMCTsAf72xVzHFlUlVGoixiDpNxcTf0HLGcvUQj5NI+nnLwWXzlNWKlwGESOk7YbAyqsuz+IFo5qsQNtp/wPOXxyv1rvVHUvRRrdnYrYfvxgOM6Oow4zU7EHHVSMLYX74YQrDAvvz6+l8cs7kEgEAe374TpFLJhgVR1x3SrqDgKDUAmJHX/ABjkVan6Y9RH74nKHuPGfsGhUGOhUGBZdhvpneNzHW2IameIDR4iBbpPKfvriJcsF5KXHN+A5rHXC7wdcBhm22kSOcSLm89YHTp64da7klZm8C3LnddsZ/UR9jTov3DOsdcPq88C6+beSGiIjp5AW98VkpgEDUvxSTqBUCYgyJk9OXXE/UfA+h8h3Vjtqw6/XAHM0hJnSwuZNibb2vz5+eOKYN4ViAYnVPJQI2mDPlhfUfAdH5NEGw+vGamqziGa0zHuN/baTiVM80G7MYMAESTc8zt578hivqF7C6PyaHWcdCocAGzrCQWYXIvHImN+R6gHphUs85EgEj0+vL73w16iPkT4X4NB3uF3uBOVzBJki36Tv6eE4sZnPVGnuqdNRcAFTF48UmTPofpgfqI+AXBLyWdR0kRu0zNt+mJ+9wGytZ1XTUaWHON/P1xMc+o3N/O3y64rrQ9xdKb8BTvcN3uA9fiZW0CfvztiJ+KEm1vQTiH6mA/p5B0VcOawxnxnCfzsPphGr/y+uJfqvZFL03uw7+LTqOmIavE0X7/gb4DFuc/friRWtymdo5dZ2xm/UzZovTwR2OJVajELCibWgn5g/viYio/xHUOQiBH844Sq21vbEgc8yp9hjJzk+7NVxxXZEFSkdUmeYgGN+d5j2Iw+WoKoGlQu52uTvJO5PnjqpUi/39Md0mO8R9+eIstInCzvH374bCEnnhYQzOPlUEfmtJuQPYiZ+7YcU1tCgTOxmPXUPuMWnqIfyzPS/lFxiwlCnzkLANpII6mLxNo3nG/Uk/Jh04rwV6dQ7DwqOZACki0E+kfFa42xJm6jISNJ2BuY3E+hja2+J6+b0GAvw2A308ijfqXmDipVz0xJWwI+pPPzOJbKoqvWqCLMQem+3nt0x3TrMSzGm2/Mz6efuMO2cTmQfaf4xF+PWZCX9AMTkFElXUwhQAJ+HUB77AjrecdabTCAdYDE77ffTEC59o/7kfthnzRP3/3gsVFmnAvAYmJ8I2G48XPzt74etWYjwUgvUkgwNuXPFQ1yd5Pv/YYknUhkjy38v+XrywZDokq1QBpY3NzYCNvnjulSXrbkIn6RtirLgQDHpAxyQ53fCyCi64m59rQenSMdK6jy9x+xOKATqZ+f98IUf+Ue2DIdIItmx+ogdAf3jFcVUnVGo/8At/P9sVVpH9X0GJlPp6k4LHSJxm1vAM+gjl1nEv45eSAdeR+eIKTrN42+xywxdeSjc4LCkTLniNl9L/Z+uG/3F55fv++I+86Lh5nYDCsehvxTRGrfpjtM0w2Ina4HLzxGU+7YbSMKxEnenn9IB+gnDh15riuVGLFPJgkS0SJB3t19rz0jCHZ3TRW2BH7Cepm3vh8zRCmC1yARPnIIuOoP0w+YhIAERsB1gAhv1KwMz5+uKlQkhQAPDMXPMzG9hhk2WEVj8JHyH8YYuV+ziJKJ+/vzx33HU/TAOyRcweW/n/fEqZxh+UfviJaYGGzWbSkusoWAIt9kYAssvmrchfpHynDrUnmcUKPG1zBCwUtZGQqCBfUJ5XN5xaoBL3BJ2Auee0Hr++BhZaTythsV3RgbrUnzEfvhYQ7A9LK1FIZoAnn9SARBIF/bFvOK5ujL1kMRvzE+UT1IBi04pZjiLOACTAtZpgD398QJmiNjF5sW9I/xh/aZk54PUifCZ/5f3EfXFeplmEWmf0kNtbljsVWazsDzJcT13tynpjla6pAU2EgQSovflEThaCivJ8sdLUYdPv0xaXiA/SnvqY/U4D5/i47wLoFxMiB8hucJIKYTFVhePv5Y6/FYiy+WqOneIsqBJMgAcrz8sU87nEphdbE6jsASRPWMCtj2gmMyOuOu/GOeFZbvwe6KNBgifELmJAuNib740WS7MM5KqwJTTrJUqqkzYMbNccr+mKpjAIqeuOhJwcq8DdI1aQP+JDX3i204s5fgXhDVCUttaY8zMDA9dxqLZn1X398SLT5xbFpKaMT3RNRFYrqFtuQHP2MeeI80r907UULFb3YixgTsYAmdr6TGDQHCqPP5YQK9T8sDOI8RqUkLuIYlStMBIAj8zRJn1w79os0+WGVyVItmazsapRQxWn8K0zIIQHmWJ5wb2rEVhLUOv0tirV4jRUlWqoGAmJEnnAEySeXXEOY4ZnamX0VxSpljDQy6mEDwjTKreQb7AeZxnuK1+4ZGq0CpBVWnZio3BFiDAmD1wJJ6G7Rq6OYR4h5JExI1D1HXFqllWb4QTtc2Hz2wE/01GuoGKzrDmrJtaSCoG0SB0vflG44jxsZca4NmMSPDABsD+o6SB6jEydOiowvYNo8HcuFbwgmNXWL+EHcxyxbznZ3SCUJZhfS3hJA3i0G3K2K+Vzmbq0mqPSIJIqU2Uiyi8NojlcE9Dgh2ZztWpJarDAsagYSYkaTTiLRaRtHnODY8UUOHpQGXrVqiMzUyoVQwhtW0QbwQZ3EYlydSi9PVqIJkiF8MbTBtJXfYbcxg7xrL5d6gp1iC5WQASDp6iIxE1Ghlsq2lBoVWgv4gJkm5uRucDdaBRQGyXBjmAzrWSkob4mXVqN5GksLe+/WMRtlCK601ZDIJJMwDfxEKGAU2ME+uAnYjjeW/FIKqMVrO+g6iACCIdxIkE8iDc2xv+1fEMvlKXe1laqAr6acgA6+o/nlfDSJ0ZzhnCq9WpUWp3aqp3QzqBAgpAA0z122xBxHLR3qU3UPT3ZllfPYzaekYy/ZnjijMLVPeIp1ipBJCowsSWMwCAQbxBxtkSjWBbL1aZSId2Q1C/OLlQV874UtDilIF8IzFb/wVqlFy1QimKdJVqMJMeMSIO8bxuca3P9kqj0EBqiVliqAjvD4oUtMyJHKOuMTm80qZqn8CVgp0RqAlzAZSDK2DCL7++N12l7RKuVhHYVYD2W8G8zGnY4cdrY3p6MWnGk1mhUUgJCEETp0nnPQ3nyw78P4k1QinSpinJ0uGQLBncGXB9vngJwrj6lYdVd9TKFKqSZNmZo1tcnck2ONy9dsvWpymYq6ipqMCvdDlAA6bxG3PE9iu+yA8C4i6gNm6Q56dLMJ2m4388LGwznERR0krq1iYsI9z+2Fi6JPFXg/4wlU8sarL5elLRRSREbtaxJGrexHucX6VJVIC0w9rwqrvPQHYQb22uYxGBlRikyTtsCZ/m2LNLhFbkn0/a2NslByWVdCiTB1XIHkNrcj18sRVso6kQ6hQ2ogTznV5ATfY+mFUUUoMyOc4NWWm7BZIXVpHxRzgRJMSY8sZ+twk1EhqNWkSIGtGXTpltUtAkgHnyOPSVy7i4eFgFTsDJjxQRaZAkDeI6c1MqT4azTdhpIIEdQRGnmfrjRaABdm8v4QjAMwLapA0kggEke23KY5YscU7BfiswK1OslJIAYaCW5ctv84h4Rk3GZ7qmQUaWLbhYDS4MQTMDbeNsa2hRZXMNCeX7dTfr5YiU6ejRQsqZHswmUo1mpr+IqaSyI6hSzKLKSOR6Gwv1x512k7V50Blqk5d3CylMMmlRNoY6lY2kzJAXlj1c945lTpU8zz9unvjPZvsJlcxVarWepUZmLEa4Hp4bgDlfBHkX5BLjf4mC/0+7SvSzCJV8dGo4QhrlS5ADCb7n0v8/Ue1mYCqdo2FgRgcn+neRFghXaDraRBmQSd8PmeyQLSa9Y33LB+e1/LniZzjJ2VCDiqYF7KcSeir0O7Z1ZgyKADGq0HUQLysdSca3iCLlEVp0NdjCybwNCn8rfuR5Y64V2fp5eqlQsW0TpDWixG4+KJJW1iT5Y74lla9dx/SpmnMuS5k8oURFgBJ5xvi7RNbMnxji+VrN3VZEqVCWRmKaNI3DyJg7kaTJGGPbVMpSRMvRqOsQzGKYY2GqADraOcDDcc4IaVRqlXuy9QfCDItIvtFugIGPN8xm6lOqU7xmjwzykbQNhG1sOKsUnRqMtx016yteznwNvTLcwYm55+eD/DKTVGenVQ1dV9BGqRHSIjbfrjAZSi3ed47+K20RB68wcepdhOK0g1WmxJzDgVJOzUwAulW8iCSPOesTNV2KhK+4O7IcArZarmWqUe5psqilqK7SSR4SYFhIMTbEvaauND0zzAKiCNjuAfQY1PEc/aP7fIyfv8AbOZqitR3XRqss9d2Flsfytf18phSt2XjWjjspn6lLLGHYKJ02Ujzu23Xzvi9wjLZjO1adZlKKou6g0rcglocRHIeoxB2Vod89Ok2ooniqBtjEBUibcjED/xwZvj0BqwFsXkRQHr9nENQOalUlQQAXlRPMA7Hlbri1n+GLWTu3nRtA6dDi4aoHPEFTPKLTBPUG/piXIaR5n2s4VSy1SlToAKGfUZk/ADGrkBMDF7/AFUz1KsMvSFSZX8u0gzPkIGL/HaGqstXxSFKiI0rJ+Izfpt08reacTeorVKbFQVY/CgQdJt5beWNIvRnMHZ2rGsoWBUbBiF0hmtA+d8aLJ8X4gXHeZpn1QAsLz9Vge0YxefrFXKCPhUH2Ex9cFKfEZAIMc8aS7ImHdmir59RWPfqrnw/1NIDAGGm1jE/94FcQz1TUwZydPgnUxELPImJ9ueBmbzhYzNz1/7x1VzYqqjRBCBWvOoi2r3xBTZd4VxE0aisFViN9QB36dD549UyXF1q0YD/ABKYPO8ge+2PGqJk4M8K4no1DUQOUGPvbCaCLCec7XZksyksCrtfUSQNtAk7CMLADiFUNUZhzg+UkX+uFhis9lfiQBEDwgNqIEAAKGEf+pH1xSr9plaIiG6nkJG0e0nALiOYISZ/pqtSQPzsagbTN7Cmqr/7ADyx+Y4ge8a86id7dSINrSZ+WM4xNZSNzUYPqCvCjxpAEUyCNUEGRMg/PA/inFagpsdQEwLWBmZidyI+owA/3JpKs0De5sQdUyV3knFDiGcLLA2AOxnmfl6YuiMjW9k+Kllqd7U0qmkzp1nxSNAGwm59sFjxGnpOipVInUxJZQfCPCAEPiJm5P5ZtjE9kaw1vqJAK3XxaWAP5tN9IJBxrOG0FKt8Ghm+JmIUR8J0Trnex6+U4GQGOF51RTJQQdomeZMg3B32BPniPI8S75fCbFnUwedx8v8AvpisUWjTbTpmASQDBktEqbgi9tvPoL7J1wqKk3DM0f8AyZon0ED1OM2tm0f4o3mYq+EKNh/HphKGO5AHTn/1gfRzMyeQMbjf2xPTzZFgJHX7OIo0suI8EEzbz/jErZxTsY9v3xUa4k3mI5Yo1iB9TPzPygYaoWy7meMInIt6QB8/piiO05mCigXgbn1+uBudkSRyj1+/bAermQGBI2hYFjcpcG22m5w1FCbYX41mEzHjABZQYk2BF73FpHmARPLGA7RcLLN3qAlo8f8A/Q8/4GNKldRKg7EXFtgVAPkRHuDzGBXFswCLMVPUBohl1i8QZiOtz5jGkdGc6ZS4RwBMzlmzeYrmgFYoIElgIuRzuSAAMddj6LJmEbWxLL/TkQqSLzc3gaYHniehmqZyi5YkKbvvbWSTBnrOCv8ApxUDk0mBLKx0iJgGxHsf3w972TrRoMzUKCZLEAG0AnnANrD9pmb4xVTi5RiQGR/CzCYuo6C0gs1hAuLXtpe2zpRJBcMpYADwmJBJNzA2HX5xjE8UCBNSncD9UkXIkG1h0674hI0bPUeyrqmsAk2Q6jznULe4ODbZuT1HPHmHYzjJIO/hQBidySzbXPLpvfGtfiqhT4tKix8jMR6eXU4HFiUkaRaxbZotJtyxVr1AWMmwj1m55b+nn8g3ZzP96tVg+qH0T5KAZ9yTifM1S1hFz+YkgDqVHp9ZiBiWikwdxjNiVvpuCDMRHikk2AA1TflESScYvtEQ9Y9TZv3n5fYxoePuVUEspS9wQSTESd7TNiZBPlGMlmK8tJ32/wCh5Y0joymzJ8Qq6qjnzj5W/jHNKpFsSUMm1St3aCSWPoBO58sFO0HZl8rRpVmcHvd10spUxMCRDCOYO+Oi12MQQKt/bBDKq5UIlMsZ3G/p0jAqobyPXGo4Gcz3X9BwiEjVIFyABIJUwQD154mWkNFKnTdULEGAdM8pMmPWxxUqkqqm3ikgTeAdMnpfBrO8Nq/he9LDu0IOmLjV4QSeck7Y5odnatXxBQgFOndj4pVVkqAbyZN8Qmu42d8cyS0xSam3xINQP5WAG8bTO3kfZYKZ7g1LuwxjX4Qz6mE2I2IibA4WEmhkfEeKiooUMTAC+LkB+885wEbXqUopYgyLE7egwV4vlAlW0GUUmDIkyLnrb98avgip3Kq6IUojm4QtUaWN58Qjl6YXYd2YGtmGbxMpAFpgx13OLI4VUfL9+gLKJLBQSAo/MTEW59MaHtJX1ZeuxFMErOwLCYUDUIXcjbp64l7N12TIqqABwrSdTAnvC7AFUuwAaw6+uDuFgfscP6jHRrJUKFtfU17nY2+9sbXJV+6BUAqzGBTIklrAjUu6DUCZWOUXxkOxufqU3q0U1k2OlJBJRil4vF4jzGNXlc+tMVXqpTqGNRUHWC0GQBqI1HoIAknCfcCXiiRTKUmDuqDUdGmehmYYX5fzGMM+abLV6elgRCq5AmxGotfztHTGmy/Ff6yuAD3zmkR0kSvt4IgWGAna/hjvR73SwcMTKkadAYoABYzEfXCjuRbf2qjX8NraaYG4ksJiSL3PLBFc0CogiDv1v6emMJ2R4kXy6qZlFKbi/wAW3sQL9D5SXocWTRqDAHUwtEnSZ59RHtHTCcWmaKSo0340iB/n0n2OKNXN+Habeu3+YwGbjKkG48j5wR9+vpilm+MhVBLaZMD38JJ8hH136mInM0L5klCI5x5zH1vedoMYyvFmI8WxEG9/IiesH5HBDs9xZKqVYGkKwE3IjSlhPnaPLzxBxVRpMkQYG5gEkgRHOxPKPLDSpibtGcqZvSCCfC1oghgdvCQLGevNRF8RFWquVAuellsXmRspG0iee04gzFdWaF0kG5J2IW6qwg3263PnGL/CuJ00Ls6PoCEgU1BgkizFiPmTy2tGNH20ZWS5jglVGHc1UqBrRpdTy8r+x62xZ4Kj5TXUrkKKhtKsdNQamA8iRPpgJX7VViAaINIgzrRjq2IieQxRzPaGs+gNpIRtYF4kyCTJ5yfnhKE62TkG+JVHzNOpWqtdDAEb3HxEb2NpxzwqizKSSCoGiGmIMWH+cGO0zU0y9AIoivRptvtswkcyQd/+OMlmKtQyqs5QchOkAnnHKT8zhJNjk6DHEsm2WqVFoOXokB+8XYoTCkkW3OIavaFmQLUeSZJOna8RPoAZ8zi02XAyFqkM4DaTs3ds/hBPODMA9BjL6NvbDSKZt+x/FVpLWTWfENS7biQZv5gYq53tHXJNOiC4UFTpBIufi+lsZ7JcVakagVUArnxWMgSbLewk+fwjGi7G1Gap+HCvFT+rKLqYMite17wBvF9jgcaJyO6/HzUpha4hySDBIaSQdMNPLl59MUDVFB174QugVPOCSq26mCfTBXspkabZyvVr09SrrlXC+AmRLqxvAUyNwfTHPDa81MxXelTC1HU0+8QMFWkGgJ3lhy5coGE+wN6AFLtMadXMvSpqO+KqJ3CryE3GqBN8ccVrZrMLRWqAFqVNNMm1xAtJJ0+MX2+WCA7R9y1Z1QFqr6lLCABAAMCx22i3ljP5nilao6Mzyafw2FjaTEeXPpjRLd0Q2WuJ9nKlJWdmSFF4M3mIFoO++LtDMAZWkO+KsuoLTUTqlpLOfyiwA3nA7I8PzObfu6WqozGSJt/8mkwAOvLGlp9gmpOn4iugR4hqepgSIJUkqI5XFt+mE+22NfBn+LcXq1vASqoCPCghTpEAnqfPzOGo5/MaLM7IfDJLabDTEzGx2PWcei5NMpTp90crSJk6qrDU9jPht1EXttPks1VSo2n+mKZAB009C+rIDcienLEdVJaBxMbw/gFbNohRoIBnUwvBsQCRFj/ad8NjbZZMpSJBU1OQKHu1jfY+Lcnp6YWF1fkaSAnEKA76kCVUyoBGkixmWKTtPnyxdr5htfhaSCfGuoatW86rg78uuK7ZIZli1Sv3TapQ1CGY35ywGw3npvGB1fg2acq9Or3SMD/5GCxG5FgWHKQCCRucKmxyujvtVn6ldUpVHksyLffTIkjytyxdXNUabjU40rADK2lukibz7YD0ux9arVQGvrZhcqtRmA8tQUEb8wN5xYp9mMvRJFRK1VptDpTQWn4lD6zcG1oOHSpWybZQ4fx6nS7+z+N6ugWB0uQdLv0sJABm+GftSdYNKkgIiAZqXHkwvJvGDuR7PU2plgtJQrKDraTLQLEi++/ngwKq6lVqqkqi6VpJCjYaDpiSdIne52wnKL3QUwZk69SoaNXMuNYr06zQGlVW2gKBHwyfLVizxipSqKyqhBqkGlqLFtEFi5EgCQumIJ88LOcMqU11Mo09QdugNrdL88QIQbsQLbxHTcxcRiM3e0aL2Mzmcw1BQ+lQHLALsQFgXAsJj6HAnM1NSKEVu8LAG8iBICKPaffBvjtHvGoKgGlaWqACNRk7zM3gcueIeE0qdLNiSCtFAzfpBUKDq9zHvjdNJWKVnFHgmYWnqFSHY2pjcmDaSbGJwR4h2Jz60xUrGFsPE1NbehcGecb74o8X4ov4lK6FXADSNhLatgY6jA6vxlnM1BqIssknSOg1EgAG4i4jfAsmS2gxwfI5jKszSCsGVk7iCDYb++BfGuINUnwgDawjmDy523/sMRpn6sGKrKp3BuPacXu2GcpuUWksBaYMzJOrxXJuYkj25bYaTvYX9pH2Qq0addHrkaRcgzBkEculj53xYyXE6FJqy1FJpvVJhfiKTZQYIFiZO8bQb4zQ2BxOKfNueG42LLVFni+bos5NCn3Sn8oYket7ifU4poEIAgkzyMe5kGMRaPOMGezXDctULnNZg0QAoQL8TEm+4MAAX6yMVpInuGcxxGilLKhqYqM9I0mlpNNVYrIt8RQ2NiI88dJ2tq0lq0FAFIFkGgxIUwC36tpn+5wMfKZenWFN6welSYEuoI1qIJAEyCQY9cEc1wnL5t6lekWoIdLIjzNQwS9OnAN/CSDcGSOWISRbbKXC0fMnLUVEikW1mDEM2qWIB/KIHph89wMinUIiVZalwAdN1JB/MkkEbERETjRdm+HqlRGQBu71VITU+klSA/M92wJB1G+iRAJGK+V7LGrUdhWGioX8AOkU1ZjU0lntAiY5kc8DkosVWjJUqLNpOkFAQSZUReTuRyxpOKUAueeKwoIhZQEswUmRoVSJHvPnifj3Yl6VSkFoFlaAzB9aBpJMEgGNImCDJmN4xl+J12aozuGBqE+I21Xi3IwemGt+RPQU4XnClYtUqqtNnOpmDE+THSCeZve+NhS7S5IopzDvXYM4nWz+HwgEyQbRYep8sYfjmlHQCytRpNYWJIg/UYDswEhRbrJnCwT2wyo9IOUyNdateiqswKiJst/yq5DSRu0EE4ucM4VlngsKaqAdQDqrCOcMu1tp6Y8xyWeqUiTTaCbE7yLGCDbljYcF7WK2lKpCEjSSAADedRbcTce/PGc4U7Gpp9zR8OztWkHp5ZVCHUzWVdUfm3t6SenPFF61Q/E7NaIYyBEchH0w2Z4hRqD4yajFpvbeAJm/L64nyeaNNKmltJZQBa5vvI9+fTGLfhjKRQE3Bnmb/wAnFzK5Q1and0wNRsAWvYeQnl0xBStFyT1O59SZ+eLeRzlSk2ui2lwN+gi4vY4jJDsK0OOV8mgy5SkdJJn4muW3jbpETYYbAZSwm5LE3Jux9Tcn1OFh5y8AUXpgi8THMX3I25dcTtTOYqMzMuqPzKTOnZRuZ++eLA4BmH+GkPFaA4J9Te3qcD81RakxQ+FxuBt1BBG4jnitk7QXo8LUUjVqh1FyCj0iNjAKhiSdXIRzxDS7+jSkUSqEGXZGvqgX1fDMAQImBviq1OooWoEZQI0vpI6wwJF+cH+2CGQrVswjUHrIENyazxIkWBgmZnFJ+w9A8Zmo5CmwkQPEV3mYaQOXywZ4nwbQharm6LOPyzJNiRBgchaxmRir2hyppun9Wkx0x/REDwBfEbXJ1C+BajUYkbHf589v8YPhh8F/h2dFJaj+LvWU01IUGFNzJfkTaAJ3uOfHFEpUnpU0hnCA1CpOjUbgX5WNwfYTitUSfgJG8rvE7Xtc+mHYRYEGb2J6DfE5eB3QBpsDnCGJJCGSDF5VjHzOH7PNRpZ7MrXGmlUovTIneTTYCep0zgzmOzAen+Kappg6gFNzEgb7GxMDkL4i/DU4KldWqCZEybC8+Q640ckv0K2nZkc3k8urMRWLDWbIoMLJ2JIDGNtp8sVcyKWj+mjTIJdjty0gC3nN8eu5bsPkxRD1SiOxhUXQ+nVsrHUBqI5DAvjPDqYVE0IUp+JVIWmYpkeFgLsCT1MyehjRTruLFnljsYi8chi7xZl00gOVIA+sk3xtH7HCsTVCVlSbaElOpEk2HueWMzT4ar6u+YqdKhABc7iAI5W+vTFKaexbQBVZxZpEmzNA9J9safJdhM5WAajRZl/VfTa0gxcSOWK47LVg8a0BG0zNvKLHBKaXdipkWWqZE0DTanUWpIOsE32nw3H7YWVzuSpFP/tTVj4u8dvF5BVgAbb77Y03AuAZbbNO1RzbaKaCx8y5MEbgCdjE4v1+yeQQzLuFN9BBIiDe/P8AVFvPEZx72VTPP8/XTvteXo91N9B/qCdzAcH7GNVkez+cqZI1qeVCgnSJrQ7BdIFRUqfpKwJYRNhglkctlqdRWFNe7BMqTDEdC2+3PBKoFzNWKaJRRUm7NpEczIJJJMbYjrewqMt2ZovQY1FWoGffXoKm87dbncY1/EqM0qdarXBqElURacMsc2aBEG9wZ63xPwXJVVzJ7tgO6MVWQCoAouQIEhjEW632xX7Q8ZrVS9KnVKpqiXWWsIIgwAJmDud7Yi7VyKWkW+HcbqCpT/EVg1NjIgAyTIAbSJEbwemAdWomdrJl0KOtNQoJUKqKZczaLFiIFzGGakD57WPLBfslm1ozQ7tYcmfhVYIiCGgcrX64IzT0V30cdpexOUrU8vUWowp0V7pzTSS1gAxNwkETJkeLGJ4x2OpJUjL12dYkF15+RFiOU9cbqo+ay9Mpq00mkKFKOAo3Eifed74EcRzD1WBc6gBAHQenW/0GHLma0iWkY+l2Sa+uoB00j++3yxBnezNRY7uahM6oERGNq0QGQEC0n4r85tzjyjzxFSqMswSpgggTJH3+2JXLKyXFGc4T2TqkFi2kj8ognr1k87AHB3J5TRMeKb+LfpAgbD++CnD+CPmA7IQQm+o6QTfwg7TbmcUSgUi5FiGEbGT9LYUpyktglomp5eoysyiyQWjfpbqfLyxwbxJiBu2w+xbDLTg2J+Xr5+3tiUIBGoSPYH7jyxBSLOXzTBYCUx/yKap36zG/KBbbCxxUrBWJpiFMAKRri28kc8LA2ynYcydTLUKBLEGATGnxPpAaB+om3S87YG5jhBZDmMwaeWEA6CZjoGIJgwIsfKMZ7/eaczJY8ywkz7j0xDX4xPwuY6eIbWsBb/OOnCb1iyG0Gq1WmqQgDlgFmoWOnoEklVieZwOIkEWa+wvtjmtm8uFUrWLtPiHdsoFvyk/FHmMVv9xQGQ0x5H+32RhPi5H+IjS5PstmatE1VRFQgQWbSWE7jlF9z9cD+I8KfLsBV3IJUAgzF7Q21xfElPtrU0qpqnSgVVXSSIWN/wBRtuepxRzvGaVVzUdiXJuYMAAQABG3L2vOE+KXiLHao4CNF5IMbXEi949f3xoOEcIovlq9eqz6qQ/p01YAkgSJkEwSQLdDgRw7tJSpAgU0JJJLOpLXgQCNhE2ESZnEnFu0qVaTUkdlDAzCmJJBm9wN7DcYqPDLyhqq7kWSmq1NAh1MwUAGyza0Da5uMaLifB/wtPT/AE1LgjUAajzIsveEEW5qPlYYyOR4hTDLqqFI/wDyBWJFt/CJJ/vi/wAXz+TYqVrVqx/MagN/S0gW2899zgXHOn9rJTLNShUo6Vr03BHiUGVEc4EWnyg2xbbtPXNJaZSkwQgozLLLH6f26xvM2BZnjquFDEnRZZ1kwZtJPpiH/caX6iPYkz8sR0+RPSf6D/pqMh2nzbVCqr3hbSFTSxMqL6YPP+JwQznYTNsn4ipoaobtTHxKPKZBNzYHnzxkMpx1aba0qvTYCzKDItB3B5Tgm/8AqBmSpX8U8Wv3Y1fPT9+WKjxya+5Mbk33CWW7U5lFFPWUCwF0qsgC2k6h0GA2YdmqM7HUWLEsygTM38NhgWvEaW7VHckySwJPnNhJ98PT4lSm7RffSxt1+VvfEPi5fZhYUytPSbt4WBkbHoBJPW+/LBJ+N+FKfdioiAhjNydtQ0gRYdf7nMHidKd5Hof4GJG4vStcxzgH+R5Yahyr8f8AAyCOadGclE0qdlJmNpv895xzSiYvB5xvGwNr3xRHGKJkHVHI9DyJkGb+ntjtuMUQxCklbCSGBgX2GJfDyPeIMsJlv0oNN/SDE+3XFnIZhabjXSWogEaSSvS4I2I+V8QrxXJEMNbLaQzK5M/pCoAAsxcknfA6vxakwFzIWBY+Zgctzvg6PIvDDSNBxWvRJBy6VEvdWMqDGymf3mL4pIN5bSf+KkwBynb/ALGBy8So6dTPLT8OhhbbeIHzx1/vNMbO0H4hB+f74Olyf1YXsLVcpLAIdTMD8N5vPIk3H2MRV8q1MxVQpfy33uMVMn2iSiWZDLMAJZW8MGf4FvLHGY4+KoipU5yYVokm5HTc4fRk1/F/oLVF3voJvEi4BIHzB+5xFUABsQfQz5SOvXFAcTpCAGbz8P7W9DhNxWlI8R2i4JgYT4uT+rBsI954SZIudQBIXl+nf/GJatJbEHb39PX1wI/3WkTcR/ygk/LEq8VofmZz6Ag+XlGF0eT2YkzdUOBZJaSDM19NZgG8JBVZsF5iQf5wHo5fLdw1Q1BUqNHdIpYRYmSDvNsZr/caEgkz/wCl+cTO+Jl45SX4SeZ2NvIW+4xbhLxBjyovMum4t1BBFzfqMPip/vtEmSx9NJP8YWM+jyf1/wACzJ49n4PwHJDIZNzlKFSrVoq51LUd2OlWZgKasxEsJOw1DyGPGMb3h/8AqOtOhl6L5EVDl6Ypq4zL0yRCgghafwtpEqSQYHTHsyTfYg4/1P4fl6a5GrlaC0RmKL1Cq+YpMoPmNZGKR7LiklR2JeKOZGl1VXWpTpq4OlKjx8WzaWBF1xW7X9qvx34cLlxl1yyMiKtQvY6IuVWICDrgfX7RZpwQ1X4tZMJTWTUEOx0KJZubb+eBJ0AVrdkNC62rMqqKxfVTXvFNFFqEaFqtBIaIYqQRcXnHA7Koz6KeZ1Nqor4qWkTmKT1qIB1m7aQh6FxGqMDcz2hzNQMrVZDa9QCU1nvBDk6VEsw3Y3PXHGV4u4cNU1VF1UmZQwQsaClKXiCkrpFrXIm83BsCalwUd+lB6oRmpK7agAVZqfeiiNbKpcgqt2Uamjli9V7OU1pB2qVKbIcyawakJC0XpUlCrr+MtVWxMeI38PiDPxKo1Z65KmpUZ2YsiOpLkk+GoGWL7EWxP/8AUGZvNXVLVGOpKbyasawdamVaBKHwyqmJAw9gX6/Z+nRNM1axIrMvchac94umjUl5cd3IrKsDUQZ6CW4z2fFPPrldQU1a4WApK0lq1NNO5PjOhlYxtMSTMUW4/mTqmoG1HV4qdNoOlUlNSHu/CqjwRZR0wqPG6vf0K1VjVNCqtUAwCYqCsy6gJALTa4XUYF8GwC2W4DQ/DVazViabBAlTuvGjrWWm40d5BBDLB1bNsCIxy3ZMJUNGpX/qAVKhVacqaVKo9JmDFh4yKbMFiLAEgnAjNcar1FKM/gIA0qiKsBu8EBFAB1XJFzznHdXtBmWDBqpOvVqOlA3jfvGAcLqVS/iKghZO2FTAI8Q7N01qOiVm1E5pqKNT+JMs1VWDuG8LHuakWIOkE6dUDN4KVu0GZcOGqDx69UU6YP8AU+MKVQFA+7BSAxJJkkyLw0AsLCwsMQsLCwsACwsLCwALCwsLAAsLCwsACwsLCwALCwsLAAsWMklNmiq5RY3AJvI5AHlJ9okTibLcR0KF7mi8Td0ljJm5nlt9jHacVAn+hQMkm6W8hE7DlhASnLZT/wDe/n4D022Emef7cqGbporRTfWOsEczaGAO0fM4sniQkHuKOwBGgQSCTqjkYIHtirmsxrM6US0QihRzvA53+gwDIcLCwsM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46" name="21 Conector recto de flecha"/>
          <p:cNvCxnSpPr>
            <a:cxnSpLocks noChangeShapeType="1"/>
          </p:cNvCxnSpPr>
          <p:nvPr/>
        </p:nvCxnSpPr>
        <p:spPr bwMode="auto">
          <a:xfrm rot="5400000" flipH="1" flipV="1">
            <a:off x="4000500" y="4572000"/>
            <a:ext cx="2143125" cy="100012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4824413" y="6027738"/>
            <a:ext cx="4319587" cy="830262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4800" b="1">
                <a:solidFill>
                  <a:srgbClr val="000099"/>
                </a:solidFill>
              </a:rPr>
              <a:t>Gracias</a:t>
            </a:r>
            <a:endParaRPr lang="es-ES" sz="4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2256" y="726269"/>
            <a:ext cx="7467600" cy="470483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s-ES_tradnl" sz="2400" b="1" kern="1200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  <a:ea typeface="+mj-ea"/>
                <a:cs typeface="+mj-cs"/>
              </a:rPr>
              <a:t>INTRODUCCIÓN</a:t>
            </a:r>
            <a:endParaRPr lang="es-ES" sz="2400" b="1" kern="1200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7992888" cy="4608512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Atendiendo a las características zootécnicas de la raza y en especial a lo referente a su sistema de explotación y comercialización se persigue como </a:t>
            </a:r>
            <a:r>
              <a:rPr lang="es-ES" sz="2000" dirty="0" smtClean="0">
                <a:solidFill>
                  <a:srgbClr val="C00000"/>
                </a:solidFill>
              </a:rPr>
              <a:t>objetivo genérico </a:t>
            </a:r>
            <a:r>
              <a:rPr lang="es-ES" sz="2000" dirty="0" smtClean="0"/>
              <a:t>del programa conseguir el progreso genético de la raza ovina Lojeña en todo lo relativo a su </a:t>
            </a:r>
            <a:r>
              <a:rPr lang="es-ES" sz="2000" dirty="0" smtClean="0">
                <a:solidFill>
                  <a:srgbClr val="C00000"/>
                </a:solidFill>
              </a:rPr>
              <a:t>eficiencia productiva </a:t>
            </a:r>
            <a:r>
              <a:rPr lang="es-ES" sz="2000" dirty="0" smtClean="0"/>
              <a:t>y </a:t>
            </a:r>
            <a:r>
              <a:rPr lang="es-ES" sz="2000" dirty="0" smtClean="0">
                <a:solidFill>
                  <a:srgbClr val="C00000"/>
                </a:solidFill>
              </a:rPr>
              <a:t>zootécnica</a:t>
            </a:r>
            <a:r>
              <a:rPr lang="es-ES" sz="2000" dirty="0" smtClean="0"/>
              <a:t> en un contexto ecológico.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5 Conector recto"/>
          <p:cNvCxnSpPr/>
          <p:nvPr/>
        </p:nvCxnSpPr>
        <p:spPr>
          <a:xfrm>
            <a:off x="500034" y="628652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4" descr="data:image/jpeg;base64,/9j/4AAQSkZJRgABAQAAAQABAAD/2wCEAAkGBxMSEhUTEhMWFRUVFxcXFxgYGBsaGBobGB0XFx8WGB0YHigiGh0lHRgdITEhJSkrLi4uGB8zODMsNygtLi0BCgoKDg0OGhAQGy0lICUtLS0tLS0tLS0tLS0tLS0tLS0tLS0tLS0tLS0tLS0tLS0tLS0tLS0tLS0tLS0tLS0tLf/AABEIAMABBgMBIgACEQEDEQH/xAAbAAABBQEBAAAAAAAAAAAAAAAFAAEDBAYCB//EAD0QAAIBAgQDBgQFAwQCAQUAAAECEQMhAAQSMQVBUQYTImFxgTKRofAUQlKxwSPR8QcVYuEzgnIWJENT0v/EABkBAAMBAQEAAAAAAAAAAAAAAAABAgMEBf/EACgRAAICAgEDAwQDAQAAAAAAAAABAhESIQMTMUEEUWEUIkKRMlKhgf/aAAwDAQACEQMRAD8AIlcclcWSuOYx7OR42JXamRjnRiwwnDacCkJxINGFoxPpwtGHkLEr6MPoxPow+jBkGJBowhS+mLGjHQBiPvl/bBkGJV0YfRixowtGDIWJX0YcJixow4TDyFiV9GH0YsBMPowZBiVxTw3d4tKsYbRgyDEraMLRizowtGDIMSt3eF3eLWjDd3h5CxK2jDaMWimG0YMgxK7UsN3eLTid8c6MCkDiV9GH0YsCnh9GHkLErhMdBMTaMdBcGQYkGjHa08S6cdqPv6YTkCiQBMPicLhYeQYkWnDFcLvMN3mOLI7sBtOFpwu8w/eYeQsBacLTh9Yw+vBkGA2nD6cOHw4YYMwwG04WjHYYYfUMGYsDjThacSSMKcGYYEejDhMSThxgzDA404WjEgx1h5hgRacLTiXDxgzFgQ6MPpxLGFGDMMCLThaMdmovUfPHUYeYYEOjC0YmjCjBmLAh0YbRiaMPGDMMCDRhaMT6cKMPMWBBox1pxJGEQBgzDA4C4fTiL8bTkAMCTsAf72xVzHFlUlVGoixiDpNxcTf0HLGcvUQj5NI+nnLwWXzlNWKlwGESOk7YbAyqsuz+IFo5qsQNtp/wPOXxyv1rvVHUvRRrdnYrYfvxgOM6Oow4zU7EHHVSMLYX74YQrDAvvz6+l8cs7kEgEAe374TpFLJhgVR1x3SrqDgKDUAmJHX/ABjkVan6Y9RH74nKHuPGfsGhUGOhUGBZdhvpneNzHW2IameIDR4iBbpPKfvriJcsF5KXHN+A5rHXC7wdcBhm22kSOcSLm89YHTp64da7klZm8C3LnddsZ/UR9jTov3DOsdcPq88C6+beSGiIjp5AW98VkpgEDUvxSTqBUCYgyJk9OXXE/UfA+h8h3Vjtqw6/XAHM0hJnSwuZNibb2vz5+eOKYN4ViAYnVPJQI2mDPlhfUfAdH5NEGw+vGamqziGa0zHuN/baTiVM80G7MYMAESTc8zt578hivqF7C6PyaHWcdCocAGzrCQWYXIvHImN+R6gHphUs85EgEj0+vL73w16iPkT4X4NB3uF3uBOVzBJki36Tv6eE4sZnPVGnuqdNRcAFTF48UmTPofpgfqI+AXBLyWdR0kRu0zNt+mJ+9wGytZ1XTUaWHON/P1xMc+o3N/O3y64rrQ9xdKb8BTvcN3uA9fiZW0CfvztiJ+KEm1vQTiH6mA/p5B0VcOawxnxnCfzsPphGr/y+uJfqvZFL03uw7+LTqOmIavE0X7/gb4DFuc/friRWtymdo5dZ2xm/UzZovTwR2OJVajELCibWgn5g/viYio/xHUOQiBH844Sq21vbEgc8yp9hjJzk+7NVxxXZEFSkdUmeYgGN+d5j2Iw+WoKoGlQu52uTvJO5PnjqpUi/39Md0mO8R9+eIstInCzvH374bCEnnhYQzOPlUEfmtJuQPYiZ+7YcU1tCgTOxmPXUPuMWnqIfyzPS/lFxiwlCnzkLANpII6mLxNo3nG/Uk/Jh04rwV6dQ7DwqOZACki0E+kfFa42xJm6jISNJ2BuY3E+hja2+J6+b0GAvw2A308ijfqXmDipVz0xJWwI+pPPzOJbKoqvWqCLMQem+3nt0x3TrMSzGm2/Mz6efuMO2cTmQfaf4xF+PWZCX9AMTkFElXUwhQAJ+HUB77AjrecdabTCAdYDE77ffTEC59o/7kfthnzRP3/3gsVFmnAvAYmJ8I2G48XPzt74etWYjwUgvUkgwNuXPFQ1yd5Pv/YYknUhkjy38v+XrywZDokq1QBpY3NzYCNvnjulSXrbkIn6RtirLgQDHpAxyQ53fCyCi64m59rQenSMdK6jy9x+xOKATqZ+f98IUf+Ue2DIdIItmx+ogdAf3jFcVUnVGo/8At/P9sVVpH9X0GJlPp6k4LHSJxm1vAM+gjl1nEv45eSAdeR+eIKTrN42+xywxdeSjc4LCkTLniNl9L/Z+uG/3F55fv++I+86Lh5nYDCsehvxTRGrfpjtM0w2Ina4HLzxGU+7YbSMKxEnenn9IB+gnDh15riuVGLFPJgkS0SJB3t19rz0jCHZ3TRW2BH7Cepm3vh8zRCmC1yARPnIIuOoP0w+YhIAERsB1gAhv1KwMz5+uKlQkhQAPDMXPMzG9hhk2WEVj8JHyH8YYuV+ziJKJ+/vzx33HU/TAOyRcweW/n/fEqZxh+UfviJaYGGzWbSkusoWAIt9kYAssvmrchfpHynDrUnmcUKPG1zBCwUtZGQqCBfUJ5XN5xaoBL3BJ2Auee0Hr++BhZaTythsV3RgbrUnzEfvhYQ7A9LK1FIZoAnn9SARBIF/bFvOK5ujL1kMRvzE+UT1IBi04pZjiLOACTAtZpgD398QJmiNjF5sW9I/xh/aZk54PUifCZ/5f3EfXFeplmEWmf0kNtbljsVWazsDzJcT13tynpjla6pAU2EgQSovflEThaCivJ8sdLUYdPv0xaXiA/SnvqY/U4D5/i47wLoFxMiB8hucJIKYTFVhePv5Y6/FYiy+WqOneIsqBJMgAcrz8sU87nEphdbE6jsASRPWMCtj2gmMyOuOu/GOeFZbvwe6KNBgifELmJAuNib740WS7MM5KqwJTTrJUqqkzYMbNccr+mKpjAIqeuOhJwcq8DdI1aQP+JDX3i204s5fgXhDVCUttaY8zMDA9dxqLZn1X398SLT5xbFpKaMT3RNRFYrqFtuQHP2MeeI80r907UULFb3YixgTsYAmdr6TGDQHCqPP5YQK9T8sDOI8RqUkLuIYlStMBIAj8zRJn1w79os0+WGVyVItmazsapRQxWn8K0zIIQHmWJ5wb2rEVhLUOv0tirV4jRUlWqoGAmJEnnAEySeXXEOY4ZnamX0VxSpljDQy6mEDwjTKreQb7AeZxnuK1+4ZGq0CpBVWnZio3BFiDAmD1wJJ6G7Rq6OYR4h5JExI1D1HXFqllWb4QTtc2Hz2wE/01GuoGKzrDmrJtaSCoG0SB0vflG44jxsZca4NmMSPDABsD+o6SB6jEydOiowvYNo8HcuFbwgmNXWL+EHcxyxbznZ3SCUJZhfS3hJA3i0G3K2K+Vzmbq0mqPSIJIqU2Uiyi8NojlcE9Dgh2ZztWpJarDAsagYSYkaTTiLRaRtHnODY8UUOHpQGXrVqiMzUyoVQwhtW0QbwQZ3EYlydSi9PVqIJkiF8MbTBtJXfYbcxg7xrL5d6gp1iC5WQASDp6iIxE1Ghlsq2lBoVWgv4gJkm5uRucDdaBRQGyXBjmAzrWSkob4mXVqN5GksLe+/WMRtlCK601ZDIJJMwDfxEKGAU2ME+uAnYjjeW/FIKqMVrO+g6iACCIdxIkE8iDc2xv+1fEMvlKXe1laqAr6acgA6+o/nlfDSJ0ZzhnCq9WpUWp3aqp3QzqBAgpAA0z122xBxHLR3qU3UPT3ZllfPYzaekYy/ZnjijMLVPeIp1ipBJCowsSWMwCAQbxBxtkSjWBbL1aZSId2Q1C/OLlQV874UtDilIF8IzFb/wVqlFy1QimKdJVqMJMeMSIO8bxuca3P9kqj0EBqiVliqAjvD4oUtMyJHKOuMTm80qZqn8CVgp0RqAlzAZSDK2DCL7++N12l7RKuVhHYVYD2W8G8zGnY4cdrY3p6MWnGk1mhUUgJCEETp0nnPQ3nyw78P4k1QinSpinJ0uGQLBncGXB9vngJwrj6lYdVd9TKFKqSZNmZo1tcnck2ONy9dsvWpymYq6ipqMCvdDlAA6bxG3PE9iu+yA8C4i6gNm6Q56dLMJ2m4388LGwznERR0krq1iYsI9z+2Fi6JPFXg/4wlU8sarL5elLRRSREbtaxJGrexHucX6VJVIC0w9rwqrvPQHYQb22uYxGBlRikyTtsCZ/m2LNLhFbkn0/a2NslByWVdCiTB1XIHkNrcj18sRVso6kQ6hQ2ogTznV5ATfY+mFUUUoMyOc4NWWm7BZIXVpHxRzgRJMSY8sZ+twk1EhqNWkSIGtGXTpltUtAkgHnyOPSVy7i4eFgFTsDJjxQRaZAkDeI6c1MqT4azTdhpIIEdQRGnmfrjRaABdm8v4QjAMwLapA0kggEke23KY5YscU7BfiswK1OslJIAYaCW5ctv84h4Rk3GZ7qmQUaWLbhYDS4MQTMDbeNsa2hRZXMNCeX7dTfr5YiU6ejRQsqZHswmUo1mpr+IqaSyI6hSzKLKSOR6Gwv1x512k7V50Blqk5d3CylMMmlRNoY6lY2kzJAXlj1c945lTpU8zz9unvjPZvsJlcxVarWepUZmLEa4Hp4bgDlfBHkX5BLjf4mC/0+7SvSzCJV8dGo4QhrlS5ADCb7n0v8/Ue1mYCqdo2FgRgcn+neRFghXaDraRBmQSd8PmeyQLSa9Y33LB+e1/LniZzjJ2VCDiqYF7KcSeir0O7Z1ZgyKADGq0HUQLysdSca3iCLlEVp0NdjCybwNCn8rfuR5Y64V2fp5eqlQsW0TpDWixG4+KJJW1iT5Y74lla9dx/SpmnMuS5k8oURFgBJ5xvi7RNbMnxji+VrN3VZEqVCWRmKaNI3DyJg7kaTJGGPbVMpSRMvRqOsQzGKYY2GqADraOcDDcc4IaVRqlXuy9QfCDItIvtFugIGPN8xm6lOqU7xmjwzykbQNhG1sOKsUnRqMtx016yteznwNvTLcwYm55+eD/DKTVGenVQ1dV9BGqRHSIjbfrjAZSi3ed47+K20RB68wcepdhOK0g1WmxJzDgVJOzUwAulW8iCSPOesTNV2KhK+4O7IcArZarmWqUe5psqilqK7SSR4SYFhIMTbEvaauND0zzAKiCNjuAfQY1PEc/aP7fIyfv8AbOZqitR3XRqss9d2Flsfytf18phSt2XjWjjspn6lLLGHYKJ02Ujzu23Xzvi9wjLZjO1adZlKKou6g0rcglocRHIeoxB2Vod89Ok2ooniqBtjEBUibcjED/xwZvj0BqwFsXkRQHr9nENQOalUlQQAXlRPMA7Hlbri1n+GLWTu3nRtA6dDi4aoHPEFTPKLTBPUG/piXIaR5n2s4VSy1SlToAKGfUZk/ADGrkBMDF7/AFUz1KsMvSFSZX8u0gzPkIGL/HaGqstXxSFKiI0rJ+Izfpt08reacTeorVKbFQVY/CgQdJt5beWNIvRnMHZ2rGsoWBUbBiF0hmtA+d8aLJ8X4gXHeZpn1QAsLz9Vge0YxefrFXKCPhUH2Ex9cFKfEZAIMc8aS7ImHdmir59RWPfqrnw/1NIDAGGm1jE/94FcQz1TUwZydPgnUxELPImJ9ueBmbzhYzNz1/7x1VzYqqjRBCBWvOoi2r3xBTZd4VxE0aisFViN9QB36dD549UyXF1q0YD/ABKYPO8ge+2PGqJk4M8K4no1DUQOUGPvbCaCLCec7XZksyksCrtfUSQNtAk7CMLADiFUNUZhzg+UkX+uFhis9lfiQBEDwgNqIEAAKGEf+pH1xSr9plaIiG6nkJG0e0nALiOYISZ/pqtSQPzsagbTN7Cmqr/7ADyx+Y4ge8a86id7dSINrSZ+WM4xNZSNzUYPqCvCjxpAEUyCNUEGRMg/PA/inFagpsdQEwLWBmZidyI+owA/3JpKs0De5sQdUyV3knFDiGcLLA2AOxnmfl6YuiMjW9k+Kllqd7U0qmkzp1nxSNAGwm59sFjxGnpOipVInUxJZQfCPCAEPiJm5P5ZtjE9kaw1vqJAK3XxaWAP5tN9IJBxrOG0FKt8Ghm+JmIUR8J0Trnex6+U4GQGOF51RTJQQdomeZMg3B32BPniPI8S75fCbFnUwedx8v8AvpisUWjTbTpmASQDBktEqbgi9tvPoL7J1wqKk3DM0f8AyZon0ED1OM2tm0f4o3mYq+EKNh/HphKGO5AHTn/1gfRzMyeQMbjf2xPTzZFgJHX7OIo0suI8EEzbz/jErZxTsY9v3xUa4k3mI5Yo1iB9TPzPygYaoWy7meMInIt6QB8/piiO05mCigXgbn1+uBudkSRyj1+/bAermQGBI2hYFjcpcG22m5w1FCbYX41mEzHjABZQYk2BF73FpHmARPLGA7RcLLN3qAlo8f8A/Q8/4GNKldRKg7EXFtgVAPkRHuDzGBXFswCLMVPUBohl1i8QZiOtz5jGkdGc6ZS4RwBMzlmzeYrmgFYoIElgIuRzuSAAMddj6LJmEbWxLL/TkQqSLzc3gaYHniehmqZyi5YkKbvvbWSTBnrOCv8ApxUDk0mBLKx0iJgGxHsf3w972TrRoMzUKCZLEAG0AnnANrD9pmb4xVTi5RiQGR/CzCYuo6C0gs1hAuLXtpe2zpRJBcMpYADwmJBJNzA2HX5xjE8UCBNSncD9UkXIkG1h0674hI0bPUeyrqmsAk2Q6jznULe4ODbZuT1HPHmHYzjJIO/hQBidySzbXPLpvfGtfiqhT4tKix8jMR6eXU4HFiUkaRaxbZotJtyxVr1AWMmwj1m55b+nn8g3ZzP96tVg+qH0T5KAZ9yTifM1S1hFz+YkgDqVHp9ZiBiWikwdxjNiVvpuCDMRHikk2AA1TflESScYvtEQ9Y9TZv3n5fYxoePuVUEspS9wQSTESd7TNiZBPlGMlmK8tJ32/wCh5Y0joymzJ8Qq6qjnzj5W/jHNKpFsSUMm1St3aCSWPoBO58sFO0HZl8rRpVmcHvd10spUxMCRDCOYO+Oi12MQQKt/bBDKq5UIlMsZ3G/p0jAqobyPXGo4Gcz3X9BwiEjVIFyABIJUwQD154mWkNFKnTdULEGAdM8pMmPWxxUqkqqm3ikgTeAdMnpfBrO8Nq/he9LDu0IOmLjV4QSeck7Y5odnatXxBQgFOndj4pVVkqAbyZN8Qmu42d8cyS0xSam3xINQP5WAG8bTO3kfZYKZ7g1LuwxjX4Qz6mE2I2IibA4WEmhkfEeKiooUMTAC+LkB+885wEbXqUopYgyLE7egwV4vlAlW0GUUmDIkyLnrb98avgip3Kq6IUojm4QtUaWN58Qjl6YXYd2YGtmGbxMpAFpgx13OLI4VUfL9+gLKJLBQSAo/MTEW59MaHtJX1ZeuxFMErOwLCYUDUIXcjbp64l7N12TIqqABwrSdTAnvC7AFUuwAaw6+uDuFgfscP6jHRrJUKFtfU17nY2+9sbXJV+6BUAqzGBTIklrAjUu6DUCZWOUXxkOxufqU3q0U1k2OlJBJRil4vF4jzGNXlc+tMVXqpTqGNRUHWC0GQBqI1HoIAknCfcCXiiRTKUmDuqDUdGmehmYYX5fzGMM+abLV6elgRCq5AmxGotfztHTGmy/Ff6yuAD3zmkR0kSvt4IgWGAna/hjvR73SwcMTKkadAYoABYzEfXCjuRbf2qjX8NraaYG4ksJiSL3PLBFc0CogiDv1v6emMJ2R4kXy6qZlFKbi/wAW3sQL9D5SXocWTRqDAHUwtEnSZ59RHtHTCcWmaKSo0340iB/n0n2OKNXN+Habeu3+YwGbjKkG48j5wR9+vpilm+MhVBLaZMD38JJ8hH136mInM0L5klCI5x5zH1vedoMYyvFmI8WxEG9/IiesH5HBDs9xZKqVYGkKwE3IjSlhPnaPLzxBxVRpMkQYG5gEkgRHOxPKPLDSpibtGcqZvSCCfC1oghgdvCQLGevNRF8RFWquVAuellsXmRspG0iee04gzFdWaF0kG5J2IW6qwg3263PnGL/CuJ00Ls6PoCEgU1BgkizFiPmTy2tGNH20ZWS5jglVGHc1UqBrRpdTy8r+x62xZ4Kj5TXUrkKKhtKsdNQamA8iRPpgJX7VViAaINIgzrRjq2IieQxRzPaGs+gNpIRtYF4kyCTJ5yfnhKE62TkG+JVHzNOpWqtdDAEb3HxEb2NpxzwqizKSSCoGiGmIMWH+cGO0zU0y9AIoivRptvtswkcyQd/+OMlmKtQyqs5QchOkAnnHKT8zhJNjk6DHEsm2WqVFoOXokB+8XYoTCkkW3OIavaFmQLUeSZJOna8RPoAZ8zi02XAyFqkM4DaTs3ds/hBPODMA9BjL6NvbDSKZt+x/FVpLWTWfENS7biQZv5gYq53tHXJNOiC4UFTpBIufi+lsZ7JcVakagVUArnxWMgSbLewk+fwjGi7G1Gap+HCvFT+rKLqYMite17wBvF9jgcaJyO6/HzUpha4hySDBIaSQdMNPLl59MUDVFB174QugVPOCSq26mCfTBXspkabZyvVr09SrrlXC+AmRLqxvAUyNwfTHPDa81MxXelTC1HU0+8QMFWkGgJ3lhy5coGE+wN6AFLtMadXMvSpqO+KqJ3CryE3GqBN8ccVrZrMLRWqAFqVNNMm1xAtJJ0+MX2+WCA7R9y1Z1QFqr6lLCABAAMCx22i3ljP5nilao6Mzyafw2FjaTEeXPpjRLd0Q2WuJ9nKlJWdmSFF4M3mIFoO++LtDMAZWkO+KsuoLTUTqlpLOfyiwA3nA7I8PzObfu6WqozGSJt/8mkwAOvLGlp9gmpOn4iugR4hqepgSIJUkqI5XFt+mE+22NfBn+LcXq1vASqoCPCghTpEAnqfPzOGo5/MaLM7IfDJLabDTEzGx2PWcei5NMpTp90crSJk6qrDU9jPht1EXttPks1VSo2n+mKZAB009C+rIDcienLEdVJaBxMbw/gFbNohRoIBnUwvBsQCRFj/ad8NjbZZMpSJBU1OQKHu1jfY+Lcnp6YWF1fkaSAnEKA76kCVUyoBGkixmWKTtPnyxdr5htfhaSCfGuoatW86rg78uuK7ZIZli1Sv3TapQ1CGY35ywGw3npvGB1fg2acq9Or3SMD/5GCxG5FgWHKQCCRucKmxyujvtVn6ldUpVHksyLffTIkjytyxdXNUabjU40rADK2lukibz7YD0ux9arVQGvrZhcqtRmA8tQUEb8wN5xYp9mMvRJFRK1VptDpTQWn4lD6zcG1oOHSpWybZQ4fx6nS7+z+N6ugWB0uQdLv0sJABm+GftSdYNKkgIiAZqXHkwvJvGDuR7PU2plgtJQrKDraTLQLEi++/ngwKq6lVqqkqi6VpJCjYaDpiSdIne52wnKL3QUwZk69SoaNXMuNYr06zQGlVW2gKBHwyfLVizxipSqKyqhBqkGlqLFtEFi5EgCQumIJ88LOcMqU11Mo09QdugNrdL88QIQbsQLbxHTcxcRiM3e0aL2Mzmcw1BQ+lQHLALsQFgXAsJj6HAnM1NSKEVu8LAG8iBICKPaffBvjtHvGoKgGlaWqACNRk7zM3gcueIeE0qdLNiSCtFAzfpBUKDq9zHvjdNJWKVnFHgmYWnqFSHY2pjcmDaSbGJwR4h2Jz60xUrGFsPE1NbehcGecb74o8X4ov4lK6FXADSNhLatgY6jA6vxlnM1BqIssknSOg1EgAG4i4jfAsmS2gxwfI5jKszSCsGVk7iCDYb++BfGuINUnwgDawjmDy523/sMRpn6sGKrKp3BuPacXu2GcpuUWksBaYMzJOrxXJuYkj25bYaTvYX9pH2Qq0addHrkaRcgzBkEculj53xYyXE6FJqy1FJpvVJhfiKTZQYIFiZO8bQb4zQ2BxOKfNueG42LLVFni+bos5NCn3Sn8oYket7ifU4poEIAgkzyMe5kGMRaPOMGezXDctULnNZg0QAoQL8TEm+4MAAX6yMVpInuGcxxGilLKhqYqM9I0mlpNNVYrIt8RQ2NiI88dJ2tq0lq0FAFIFkGgxIUwC36tpn+5wMfKZenWFN6welSYEuoI1qIJAEyCQY9cEc1wnL5t6lekWoIdLIjzNQwS9OnAN/CSDcGSOWISRbbKXC0fMnLUVEikW1mDEM2qWIB/KIHph89wMinUIiVZalwAdN1JB/MkkEbERETjRdm+HqlRGQBu71VITU+klSA/M92wJB1G+iRAJGK+V7LGrUdhWGioX8AOkU1ZjU0lntAiY5kc8DkosVWjJUqLNpOkFAQSZUReTuRyxpOKUAueeKwoIhZQEswUmRoVSJHvPnifj3Yl6VSkFoFlaAzB9aBpJMEgGNImCDJmN4xl+J12aozuGBqE+I21Xi3IwemGt+RPQU4XnClYtUqqtNnOpmDE+THSCeZve+NhS7S5IopzDvXYM4nWz+HwgEyQbRYep8sYfjmlHQCytRpNYWJIg/UYDswEhRbrJnCwT2wyo9IOUyNdateiqswKiJst/yq5DSRu0EE4ucM4VlngsKaqAdQDqrCOcMu1tp6Y8xyWeqUiTTaCbE7yLGCDbljYcF7WK2lKpCEjSSAADedRbcTce/PGc4U7Gpp9zR8OztWkHp5ZVCHUzWVdUfm3t6SenPFF61Q/E7NaIYyBEchH0w2Z4hRqD4yajFpvbeAJm/L64nyeaNNKmltJZQBa5vvI9+fTGLfhjKRQE3Bnmb/wAnFzK5Q1and0wNRsAWvYeQnl0xBStFyT1O59SZ+eLeRzlSk2ui2lwN+gi4vY4jJDsK0OOV8mgy5SkdJJn4muW3jbpETYYbAZSwm5LE3Jux9Tcn1OFh5y8AUXpgi8THMX3I25dcTtTOYqMzMuqPzKTOnZRuZ++eLA4BmH+GkPFaA4J9Te3qcD81RakxQ+FxuBt1BBG4jnitk7QXo8LUUjVqh1FyCj0iNjAKhiSdXIRzxDS7+jSkUSqEGXZGvqgX1fDMAQImBviq1OooWoEZQI0vpI6wwJF+cH+2CGQrVswjUHrIENyazxIkWBgmZnFJ+w9A8Zmo5CmwkQPEV3mYaQOXywZ4nwbQharm6LOPyzJNiRBgchaxmRir2hyppun9Wkx0x/REDwBfEbXJ1C+BajUYkbHf589v8YPhh8F/h2dFJaj+LvWU01IUGFNzJfkTaAJ3uOfHFEpUnpU0hnCA1CpOjUbgX5WNwfYTitUSfgJG8rvE7Xtc+mHYRYEGb2J6DfE5eB3QBpsDnCGJJCGSDF5VjHzOH7PNRpZ7MrXGmlUovTIneTTYCep0zgzmOzAen+Kappg6gFNzEgb7GxMDkL4i/DU4KldWqCZEybC8+Q640ckv0K2nZkc3k8urMRWLDWbIoMLJ2JIDGNtp8sVcyKWj+mjTIJdjty0gC3nN8eu5bsPkxRD1SiOxhUXQ+nVsrHUBqI5DAvjPDqYVE0IUp+JVIWmYpkeFgLsCT1MyehjRTruLFnljsYi8chi7xZl00gOVIA+sk3xtH7HCsTVCVlSbaElOpEk2HueWMzT4ar6u+YqdKhABc7iAI5W+vTFKaexbQBVZxZpEmzNA9J9safJdhM5WAajRZl/VfTa0gxcSOWK47LVg8a0BG0zNvKLHBKaXdipkWWqZE0DTanUWpIOsE32nw3H7YWVzuSpFP/tTVj4u8dvF5BVgAbb77Y03AuAZbbNO1RzbaKaCx8y5MEbgCdjE4v1+yeQQzLuFN9BBIiDe/P8AVFvPEZx72VTPP8/XTvteXo91N9B/qCdzAcH7GNVkez+cqZI1qeVCgnSJrQ7BdIFRUqfpKwJYRNhglkctlqdRWFNe7BMqTDEdC2+3PBKoFzNWKaJRRUm7NpEczIJJJMbYjrewqMt2ZovQY1FWoGffXoKm87dbncY1/EqM0qdarXBqElURacMsc2aBEG9wZ63xPwXJVVzJ7tgO6MVWQCoAouQIEhjEW632xX7Q8ZrVS9KnVKpqiXWWsIIgwAJmDud7Yi7VyKWkW+HcbqCpT/EVg1NjIgAyTIAbSJEbwemAdWomdrJl0KOtNQoJUKqKZczaLFiIFzGGakD57WPLBfslm1ozQ7tYcmfhVYIiCGgcrX64IzT0V30cdpexOUrU8vUWowp0V7pzTSS1gAxNwkETJkeLGJ4x2OpJUjL12dYkF15+RFiOU9cbqo+ay9Mpq00mkKFKOAo3Eifed74EcRzD1WBc6gBAHQenW/0GHLma0iWkY+l2Sa+uoB00j++3yxBnezNRY7uahM6oERGNq0QGQEC0n4r85tzjyjzxFSqMswSpgggTJH3+2JXLKyXFGc4T2TqkFi2kj8ognr1k87AHB3J5TRMeKb+LfpAgbD++CnD+CPmA7IQQm+o6QTfwg7TbmcUSgUi5FiGEbGT9LYUpyktglomp5eoysyiyQWjfpbqfLyxwbxJiBu2w+xbDLTg2J+Xr5+3tiUIBGoSPYH7jyxBSLOXzTBYCUx/yKap36zG/KBbbCxxUrBWJpiFMAKRri28kc8LA2ynYcydTLUKBLEGATGnxPpAaB+om3S87YG5jhBZDmMwaeWEA6CZjoGIJgwIsfKMZ7/eaczJY8ywkz7j0xDX4xPwuY6eIbWsBb/OOnCb1iyG0Gq1WmqQgDlgFmoWOnoEklVieZwOIkEWa+wvtjmtm8uFUrWLtPiHdsoFvyk/FHmMVv9xQGQ0x5H+32RhPi5H+IjS5PstmatE1VRFQgQWbSWE7jlF9z9cD+I8KfLsBV3IJUAgzF7Q21xfElPtrU0qpqnSgVVXSSIWN/wBRtuepxRzvGaVVzUdiXJuYMAAQABG3L2vOE+KXiLHao4CNF5IMbXEi949f3xoOEcIovlq9eqz6qQ/p01YAkgSJkEwSQLdDgRw7tJSpAgU0JJJLOpLXgQCNhE2ESZnEnFu0qVaTUkdlDAzCmJJBm9wN7DcYqPDLyhqq7kWSmq1NAh1MwUAGyza0Da5uMaLifB/wtPT/AE1LgjUAajzIsveEEW5qPlYYyOR4hTDLqqFI/wDyBWJFt/CJJ/vi/wAXz+TYqVrVqx/MagN/S0gW2899zgXHOn9rJTLNShUo6Vr03BHiUGVEc4EWnyg2xbbtPXNJaZSkwQgozLLLH6f26xvM2BZnjquFDEnRZZ1kwZtJPpiH/caX6iPYkz8sR0+RPSf6D/pqMh2nzbVCqr3hbSFTSxMqL6YPP+JwQznYTNsn4ipoaobtTHxKPKZBNzYHnzxkMpx1aba0qvTYCzKDItB3B5Tgm/8AqBmSpX8U8Wv3Y1fPT9+WKjxya+5Mbk33CWW7U5lFFPWUCwF0qsgC2k6h0GA2YdmqM7HUWLEsygTM38NhgWvEaW7VHckySwJPnNhJ98PT4lSm7RffSxt1+VvfEPi5fZhYUytPSbt4WBkbHoBJPW+/LBJ+N+FKfdioiAhjNydtQ0gRYdf7nMHidKd5Hof4GJG4vStcxzgH+R5Yahyr8f8AAyCOadGclE0qdlJmNpv895xzSiYvB5xvGwNr3xRHGKJkHVHI9DyJkGb+ntjtuMUQxCklbCSGBgX2GJfDyPeIMsJlv0oNN/SDE+3XFnIZhabjXSWogEaSSvS4I2I+V8QrxXJEMNbLaQzK5M/pCoAAsxcknfA6vxakwFzIWBY+Zgctzvg6PIvDDSNBxWvRJBy6VEvdWMqDGymf3mL4pIN5bSf+KkwBynb/ALGBy8So6dTPLT8OhhbbeIHzx1/vNMbO0H4hB+f74Olyf1YXsLVcpLAIdTMD8N5vPIk3H2MRV8q1MxVQpfy33uMVMn2iSiWZDLMAJZW8MGf4FvLHGY4+KoipU5yYVokm5HTc4fRk1/F/oLVF3voJvEi4BIHzB+5xFUABsQfQz5SOvXFAcTpCAGbz8P7W9DhNxWlI8R2i4JgYT4uT+rBsI954SZIudQBIXl+nf/GJatJbEHb39PX1wI/3WkTcR/ygk/LEq8VofmZz6Ag+XlGF0eT2YkzdUOBZJaSDM19NZgG8JBVZsF5iQf5wHo5fLdw1Q1BUqNHdIpYRYmSDvNsZr/caEgkz/wCl+cTO+Jl45SX4SeZ2NvIW+4xbhLxBjyovMum4t1BBFzfqMPip/vtEmSx9NJP8YWM+jyf1/wACzJ49n4PwHJDIZNzlKFSrVoq51LUd2OlWZgKasxEsJOw1DyGPGMb3h/8AqOtOhl6L5EVDl6Ypq4zL0yRCgghafwtpEqSQYHTHsyTfYg4/1P4fl6a5GrlaC0RmKL1Cq+YpMoPmNZGKR7LiklR2JeKOZGl1VXWpTpq4OlKjx8WzaWBF1xW7X9qvx34cLlxl1yyMiKtQvY6IuVWICDrgfX7RZpwQ1X4tZMJTWTUEOx0KJZubb+eBJ0AVrdkNC62rMqqKxfVTXvFNFFqEaFqtBIaIYqQRcXnHA7Koz6KeZ1Nqor4qWkTmKT1qIB1m7aQh6FxGqMDcz2hzNQMrVZDa9QCU1nvBDk6VEsw3Y3PXHGV4u4cNU1VF1UmZQwQsaClKXiCkrpFrXIm83BsCalwUd+lB6oRmpK7agAVZqfeiiNbKpcgqt2Uamjli9V7OU1pB2qVKbIcyawakJC0XpUlCrr+MtVWxMeI38PiDPxKo1Z65KmpUZ2YsiOpLkk+GoGWL7EWxP/8AUGZvNXVLVGOpKbyasawdamVaBKHwyqmJAw9gX6/Z+nRNM1axIrMvchac94umjUl5cd3IrKsDUQZ6CW4z2fFPPrldQU1a4WApK0lq1NNO5PjOhlYxtMSTMUW4/mTqmoG1HV4qdNoOlUlNSHu/CqjwRZR0wqPG6vf0K1VjVNCqtUAwCYqCsy6gJALTa4XUYF8GwC2W4DQ/DVazViabBAlTuvGjrWWm40d5BBDLB1bNsCIxy3ZMJUNGpX/qAVKhVacqaVKo9JmDFh4yKbMFiLAEgnAjNcar1FKM/gIA0qiKsBu8EBFAB1XJFzznHdXtBmWDBqpOvVqOlA3jfvGAcLqVS/iKghZO2FTAI8Q7N01qOiVm1E5pqKNT+JMs1VWDuG8LHuakWIOkE6dUDN4KVu0GZcOGqDx69UU6YP8AU+MKVQFA+7BSAxJJkkyLw0AsLCwsMQsLCwsACwsLCwALCwsLAAsLCwsACwsLCwALCwsLAAsWMklNmiq5RY3AJvI5AHlJ9okTibLcR0KF7mi8Td0ljJm5nlt9jHacVAn+hQMkm6W8hE7DlhASnLZT/wDe/n4D022Emef7cqGbporRTfWOsEczaGAO0fM4sniQkHuKOwBGgQSCTqjkYIHtirmsxrM6US0QihRzvA53+gwDIcLCwsM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57" y="3782943"/>
            <a:ext cx="3557016" cy="226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687"/>
          <a:stretch/>
        </p:blipFill>
        <p:spPr>
          <a:xfrm>
            <a:off x="1115616" y="3786190"/>
            <a:ext cx="3745884" cy="223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7632848" cy="5112568"/>
          </a:xfrm>
        </p:spPr>
        <p:txBody>
          <a:bodyPr>
            <a:noAutofit/>
          </a:bodyPr>
          <a:lstStyle/>
          <a:p>
            <a:pPr algn="just"/>
            <a:r>
              <a:rPr lang="es-ES" sz="2000" dirty="0"/>
              <a:t>Si bien esta raza ha sido considerada históricamente como de doble aptitud </a:t>
            </a:r>
            <a:r>
              <a:rPr lang="es-ES" sz="2000" b="1" dirty="0">
                <a:solidFill>
                  <a:srgbClr val="0707D7"/>
                </a:solidFill>
              </a:rPr>
              <a:t>carne-lana</a:t>
            </a:r>
            <a:r>
              <a:rPr lang="es-ES" sz="2000" dirty="0"/>
              <a:t>, en la actualidad su principal orientación productiva es la de tipo cárnico, obteniéndose corderos de tipo recental obtenido en condiciones </a:t>
            </a:r>
            <a:r>
              <a:rPr lang="es-ES" sz="2000" dirty="0" smtClean="0"/>
              <a:t>ecológicas. </a:t>
            </a:r>
            <a:endParaRPr lang="es-ES" sz="2000" dirty="0"/>
          </a:p>
          <a:p>
            <a:endParaRPr lang="es-ES_tradnl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42256" y="726269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>
              <a:spcBef>
                <a:spcPct val="0"/>
              </a:spcBef>
            </a:pPr>
            <a:r>
              <a:rPr lang="es-ES_tradnl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INTRODUCCIÓN</a:t>
            </a:r>
            <a:endParaRPr lang="es-ES" sz="2400" b="1" kern="1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5 Conector recto"/>
          <p:cNvCxnSpPr/>
          <p:nvPr/>
        </p:nvCxnSpPr>
        <p:spPr>
          <a:xfrm>
            <a:off x="500034" y="650083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2014-12-04 (400x30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214686"/>
            <a:ext cx="4000528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98098613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25378"/>
            <a:ext cx="8286808" cy="4032448"/>
          </a:xfrm>
        </p:spPr>
        <p:txBody>
          <a:bodyPr>
            <a:normAutofit fontScale="92500" lnSpcReduction="20000"/>
          </a:bodyPr>
          <a:lstStyle/>
          <a:p>
            <a:pPr marL="0" indent="0" algn="just"/>
            <a:r>
              <a:rPr lang="es-ES" sz="1900" dirty="0" smtClean="0"/>
              <a:t> Mejora de la </a:t>
            </a:r>
            <a:r>
              <a:rPr lang="es-ES" sz="1900" dirty="0" smtClean="0">
                <a:solidFill>
                  <a:srgbClr val="C00000"/>
                </a:solidFill>
              </a:rPr>
              <a:t>identidad genética </a:t>
            </a:r>
            <a:r>
              <a:rPr lang="es-ES" sz="1900" dirty="0" smtClean="0"/>
              <a:t>de la raza: adecuación al perfil  genético de la raza.</a:t>
            </a:r>
          </a:p>
          <a:p>
            <a:pPr marL="0" indent="0" algn="just"/>
            <a:r>
              <a:rPr lang="es-ES" sz="1900" dirty="0" smtClean="0"/>
              <a:t> Mejorar la </a:t>
            </a:r>
            <a:r>
              <a:rPr lang="es-ES" sz="1900" dirty="0" smtClean="0">
                <a:solidFill>
                  <a:srgbClr val="C00000"/>
                </a:solidFill>
              </a:rPr>
              <a:t>capacidad de crecimiento </a:t>
            </a:r>
            <a:r>
              <a:rPr lang="es-ES" sz="1900" dirty="0" smtClean="0"/>
              <a:t>de los corderos: </a:t>
            </a:r>
          </a:p>
          <a:p>
            <a:pPr marL="400050" lvl="1" indent="0" algn="just">
              <a:buFont typeface="Courier New" pitchFamily="49" charset="0"/>
              <a:buChar char="o"/>
            </a:pPr>
            <a:r>
              <a:rPr lang="es-ES" sz="1700" dirty="0" smtClean="0"/>
              <a:t> </a:t>
            </a:r>
            <a:r>
              <a:rPr lang="es-ES" dirty="0" smtClean="0"/>
              <a:t>Peso a los 30 días (destete precoz). </a:t>
            </a:r>
          </a:p>
          <a:p>
            <a:pPr marL="400050" lvl="1" indent="0" algn="just">
              <a:buFont typeface="Courier New" pitchFamily="49" charset="0"/>
              <a:buChar char="o"/>
            </a:pPr>
            <a:r>
              <a:rPr lang="es-ES" dirty="0" smtClean="0"/>
              <a:t> Peso a los 45 días (destete). </a:t>
            </a:r>
          </a:p>
          <a:p>
            <a:pPr marL="400050" lvl="1" indent="0" algn="just">
              <a:buFont typeface="Courier New" pitchFamily="49" charset="0"/>
              <a:buChar char="o"/>
            </a:pPr>
            <a:r>
              <a:rPr lang="es-ES" smtClean="0"/>
              <a:t> Peso </a:t>
            </a:r>
            <a:r>
              <a:rPr lang="es-ES" dirty="0" smtClean="0"/>
              <a:t>a los 70 días (sacrificio)</a:t>
            </a:r>
          </a:p>
          <a:p>
            <a:pPr marL="400050" lvl="1" indent="0" algn="just">
              <a:buFont typeface="Courier New" pitchFamily="49" charset="0"/>
              <a:buChar char="o"/>
            </a:pPr>
            <a:r>
              <a:rPr lang="es-ES" dirty="0" smtClean="0"/>
              <a:t> Ganancias Medias Diarias Intermedias.</a:t>
            </a:r>
          </a:p>
          <a:p>
            <a:pPr marL="0" indent="0" algn="just"/>
            <a:r>
              <a:rPr lang="es-ES" sz="1900" dirty="0" smtClean="0"/>
              <a:t>  Mejora de la </a:t>
            </a:r>
            <a:r>
              <a:rPr lang="es-ES" sz="1900" dirty="0" smtClean="0">
                <a:solidFill>
                  <a:srgbClr val="C00000"/>
                </a:solidFill>
              </a:rPr>
              <a:t>productividad numérica</a:t>
            </a:r>
            <a:r>
              <a:rPr lang="es-ES" sz="1900" dirty="0" smtClean="0"/>
              <a:t>: Número de corderos nacidos por parto.</a:t>
            </a:r>
          </a:p>
          <a:p>
            <a:pPr marL="0" indent="0" algn="just"/>
            <a:r>
              <a:rPr lang="es-ES" sz="1900" dirty="0" smtClean="0"/>
              <a:t> Mejora </a:t>
            </a:r>
            <a:r>
              <a:rPr lang="es-ES" sz="1900" dirty="0" smtClean="0">
                <a:solidFill>
                  <a:srgbClr val="C00000"/>
                </a:solidFill>
              </a:rPr>
              <a:t>cualitativa</a:t>
            </a:r>
            <a:r>
              <a:rPr lang="es-ES" sz="1900" dirty="0" smtClean="0"/>
              <a:t> de la producción en ambiente ecológico (conformación canal y calidad de carne).</a:t>
            </a:r>
          </a:p>
          <a:p>
            <a:pPr marL="0" indent="0" algn="just"/>
            <a:r>
              <a:rPr lang="es-ES" sz="2000" b="1" cap="all" dirty="0" smtClean="0">
                <a:ln/>
                <a:solidFill>
                  <a:schemeClr val="accent1"/>
                </a:solidFill>
                <a:latin typeface="Baskerville Old Face" pitchFamily="18" charset="0"/>
              </a:rPr>
              <a:t>En este contexto la evaluación para los caracteres  objeto de mejora son responsabilidad de:</a:t>
            </a:r>
            <a:endParaRPr lang="es-ES" sz="2000" dirty="0" smtClean="0"/>
          </a:p>
          <a:p>
            <a:pPr marL="0" indent="0" algn="just"/>
            <a:endParaRPr lang="es-ES" sz="1900" dirty="0" smtClean="0"/>
          </a:p>
          <a:p>
            <a:pPr marL="0" indent="0">
              <a:buNone/>
            </a:pPr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endParaRPr lang="es-ES_tradnl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42256" y="726269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l" rtl="0">
              <a:spcBef>
                <a:spcPct val="0"/>
              </a:spcBef>
            </a:pPr>
            <a:r>
              <a:rPr lang="es-ES_tradnl" sz="2400" b="1" kern="1200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  <a:ea typeface="+mj-ea"/>
                <a:cs typeface="+mj-cs"/>
              </a:rPr>
              <a:t>OBJETIVOS</a:t>
            </a:r>
            <a:endParaRPr lang="es-ES" sz="2400" b="1" kern="1200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5 Conector recto"/>
          <p:cNvCxnSpPr/>
          <p:nvPr/>
        </p:nvCxnSpPr>
        <p:spPr>
          <a:xfrm>
            <a:off x="649938" y="671514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E:\My Dropbox\admi nueva\MEMBRETES Y MÁS\Logos\logouco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285472"/>
            <a:ext cx="1777081" cy="100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5417722"/>
            <a:ext cx="2001757" cy="868798"/>
          </a:xfrm>
          <a:prstGeom prst="rect">
            <a:avLst/>
          </a:prstGeom>
        </p:spPr>
      </p:pic>
      <p:sp>
        <p:nvSpPr>
          <p:cNvPr id="2" name="Flecha izquierda y derecha 1"/>
          <p:cNvSpPr/>
          <p:nvPr/>
        </p:nvSpPr>
        <p:spPr>
          <a:xfrm>
            <a:off x="4070098" y="5499533"/>
            <a:ext cx="1291835" cy="6441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1714480" y="630515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Dirección técnica</a:t>
            </a:r>
            <a:endParaRPr lang="es-ES" sz="1600" b="1" i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196264" y="630515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smtClean="0"/>
              <a:t>ACROL</a:t>
            </a:r>
            <a:endParaRPr lang="es-ES" sz="1600" b="1" i="1" dirty="0"/>
          </a:p>
        </p:txBody>
      </p:sp>
    </p:spTree>
    <p:extLst>
      <p:ext uri="{BB962C8B-B14F-4D97-AF65-F5344CB8AC3E}">
        <p14:creationId xmlns="" xmlns:p14="http://schemas.microsoft.com/office/powerpoint/2010/main" val="3776963327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14422"/>
            <a:ext cx="839301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Para los caracteres de </a:t>
            </a:r>
            <a:r>
              <a:rPr lang="es-ES" b="1" u="sng" dirty="0"/>
              <a:t>pesos y crecimientos </a:t>
            </a:r>
            <a:r>
              <a:rPr lang="es-ES" dirty="0"/>
              <a:t>se </a:t>
            </a:r>
            <a:r>
              <a:rPr lang="es-ES" dirty="0" smtClean="0"/>
              <a:t>evaluaron: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b="1" dirty="0" smtClean="0">
                <a:solidFill>
                  <a:srgbClr val="0707D7"/>
                </a:solidFill>
              </a:rPr>
              <a:t>14.651</a:t>
            </a:r>
            <a:r>
              <a:rPr lang="es-ES" dirty="0" smtClean="0"/>
              <a:t> </a:t>
            </a:r>
            <a:r>
              <a:rPr lang="es-ES" dirty="0"/>
              <a:t>animales presentes en la matriz de </a:t>
            </a:r>
            <a:r>
              <a:rPr lang="es-ES" dirty="0" smtClean="0"/>
              <a:t>parentescos.</a:t>
            </a:r>
          </a:p>
          <a:p>
            <a:pPr lvl="2">
              <a:buFont typeface="Courier New" pitchFamily="49" charset="0"/>
              <a:buChar char="o"/>
            </a:pPr>
            <a:r>
              <a:rPr lang="es-ES" sz="1800" b="1" dirty="0" smtClean="0">
                <a:solidFill>
                  <a:srgbClr val="0707D7"/>
                </a:solidFill>
              </a:rPr>
              <a:t>635 </a:t>
            </a:r>
            <a:r>
              <a:rPr lang="es-ES" sz="1800" dirty="0" smtClean="0">
                <a:solidFill>
                  <a:schemeClr val="tx1"/>
                </a:solidFill>
              </a:rPr>
              <a:t>sementales</a:t>
            </a:r>
          </a:p>
          <a:p>
            <a:pPr lvl="2">
              <a:buFont typeface="Courier New" pitchFamily="49" charset="0"/>
              <a:buChar char="o"/>
            </a:pPr>
            <a:r>
              <a:rPr lang="es-ES" sz="1800" b="1" dirty="0" smtClean="0">
                <a:solidFill>
                  <a:srgbClr val="0033CC"/>
                </a:solidFill>
              </a:rPr>
              <a:t>4.203</a:t>
            </a:r>
            <a:r>
              <a:rPr lang="es-ES" sz="1800" dirty="0" smtClean="0">
                <a:solidFill>
                  <a:schemeClr val="tx1"/>
                </a:solidFill>
              </a:rPr>
              <a:t> madres</a:t>
            </a:r>
          </a:p>
          <a:p>
            <a:pPr lvl="2">
              <a:buFont typeface="Courier New" pitchFamily="49" charset="0"/>
              <a:buChar char="o"/>
            </a:pPr>
            <a:r>
              <a:rPr lang="es-ES" sz="1800" b="1" dirty="0" smtClean="0">
                <a:solidFill>
                  <a:srgbClr val="0033CC"/>
                </a:solidFill>
              </a:rPr>
              <a:t>9.813</a:t>
            </a:r>
            <a:r>
              <a:rPr lang="es-ES" sz="1800" dirty="0" smtClean="0">
                <a:solidFill>
                  <a:schemeClr val="tx1"/>
                </a:solidFill>
              </a:rPr>
              <a:t> corderos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 smtClean="0"/>
              <a:t>Se utilizó la información productiva de </a:t>
            </a:r>
            <a:r>
              <a:rPr lang="es-ES" b="1" dirty="0" smtClean="0">
                <a:solidFill>
                  <a:srgbClr val="0033CC"/>
                </a:solidFill>
              </a:rPr>
              <a:t>10.061</a:t>
            </a:r>
            <a:r>
              <a:rPr lang="es-ES" dirty="0" smtClean="0"/>
              <a:t> animales con información propia de pesos y ganancias medias diarias, lo que equivale a un total </a:t>
            </a:r>
            <a:r>
              <a:rPr lang="es-ES" b="1" dirty="0" smtClean="0">
                <a:solidFill>
                  <a:srgbClr val="0033CC"/>
                </a:solidFill>
              </a:rPr>
              <a:t>40.244</a:t>
            </a:r>
            <a:r>
              <a:rPr lang="es-ES" dirty="0" smtClean="0"/>
              <a:t> pesadas tipificadas para el peso al nacimiento, peso a 30 días, 45 días y 70 días.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 smtClean="0"/>
              <a:t>Información perteneciente a animales de </a:t>
            </a:r>
            <a:r>
              <a:rPr lang="es-ES" b="1" dirty="0" smtClean="0">
                <a:solidFill>
                  <a:srgbClr val="0707D7"/>
                </a:solidFill>
              </a:rPr>
              <a:t>14</a:t>
            </a:r>
            <a:r>
              <a:rPr lang="es-ES" dirty="0" smtClean="0"/>
              <a:t> ganaderías integradas en el núcleo de selección. </a:t>
            </a:r>
          </a:p>
          <a:p>
            <a:pPr algn="just">
              <a:buFont typeface="Wingdings" pitchFamily="2" charset="2"/>
              <a:buChar char="§"/>
            </a:pPr>
            <a:endParaRPr lang="es-ES" dirty="0" smtClean="0"/>
          </a:p>
          <a:p>
            <a:pPr>
              <a:buNone/>
            </a:pPr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endParaRPr lang="es-ES_tradnl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42256" y="386749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just"/>
            <a:r>
              <a:rPr lang="es-E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  <a:ea typeface="+mj-ea"/>
                <a:cs typeface="+mj-cs"/>
              </a:rPr>
              <a:t>EVALUACIÓN GENÉTICA DE REPRODUCTORES  de raza lojeña 2018</a:t>
            </a:r>
            <a:endParaRPr lang="es-ES" sz="2000" b="1" kern="1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42" y="5214950"/>
            <a:ext cx="2400316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5 Conector recto"/>
          <p:cNvCxnSpPr/>
          <p:nvPr/>
        </p:nvCxnSpPr>
        <p:spPr>
          <a:xfrm>
            <a:off x="500034" y="671514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cordero_en_el_campo__MAYO_2013__JUAN_ANTONIO_MORENO_tcm7-311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5214950"/>
            <a:ext cx="164307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02570118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428736"/>
            <a:ext cx="7962108" cy="4536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000" dirty="0" smtClean="0"/>
              <a:t>Se utilizó la </a:t>
            </a:r>
            <a:r>
              <a:rPr lang="es-ES" sz="2000" dirty="0"/>
              <a:t>metodología </a:t>
            </a:r>
            <a:r>
              <a:rPr lang="es-ES" sz="2000" b="1" dirty="0" smtClean="0">
                <a:solidFill>
                  <a:srgbClr val="0707D7"/>
                </a:solidFill>
              </a:rPr>
              <a:t>BLUP</a:t>
            </a:r>
            <a:r>
              <a:rPr lang="es-ES" sz="2000" dirty="0" smtClean="0"/>
              <a:t> para la </a:t>
            </a:r>
            <a:r>
              <a:rPr lang="es-ES" sz="2000" dirty="0"/>
              <a:t>evaluación genética </a:t>
            </a:r>
            <a:r>
              <a:rPr lang="es-ES" sz="2000" dirty="0" smtClean="0"/>
              <a:t>de los pesos y crecimiento.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Se aplicó un </a:t>
            </a:r>
            <a:r>
              <a:rPr lang="es-ES" sz="2000" b="1" dirty="0" smtClean="0"/>
              <a:t>Modelo </a:t>
            </a:r>
            <a:r>
              <a:rPr lang="es-ES" sz="2000" b="1" dirty="0"/>
              <a:t>Animal con Efectos Maternos</a:t>
            </a:r>
            <a:r>
              <a:rPr lang="es-ES" sz="2000" dirty="0"/>
              <a:t>. </a:t>
            </a:r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algn="just"/>
            <a:r>
              <a:rPr lang="es-ES" sz="2000" dirty="0" smtClean="0"/>
              <a:t>El modelo incluyó como </a:t>
            </a:r>
            <a:r>
              <a:rPr lang="es-ES" sz="2000" b="1" dirty="0" smtClean="0"/>
              <a:t>Efectos Fijos</a:t>
            </a:r>
            <a:r>
              <a:rPr lang="es-ES" sz="2000" dirty="0" smtClean="0"/>
              <a:t>:</a:t>
            </a:r>
          </a:p>
          <a:p>
            <a:pPr marL="723900" algn="just">
              <a:buFont typeface="Wingdings" panose="05000000000000000000" pitchFamily="2" charset="2"/>
              <a:buChar char="§"/>
            </a:pPr>
            <a:r>
              <a:rPr lang="es-ES" sz="2000" dirty="0" smtClean="0"/>
              <a:t>La </a:t>
            </a:r>
            <a:r>
              <a:rPr lang="es-ES" sz="2000" dirty="0"/>
              <a:t>interacción rebaño-año </a:t>
            </a:r>
            <a:r>
              <a:rPr lang="es-ES" sz="2000" dirty="0" smtClean="0"/>
              <a:t>–época de parto, </a:t>
            </a:r>
          </a:p>
          <a:p>
            <a:pPr marL="723900" algn="just">
              <a:buFont typeface="Wingdings" panose="05000000000000000000" pitchFamily="2" charset="2"/>
              <a:buChar char="§"/>
            </a:pPr>
            <a:r>
              <a:rPr lang="es-ES" sz="2000" dirty="0" smtClean="0"/>
              <a:t>el </a:t>
            </a:r>
            <a:r>
              <a:rPr lang="es-ES" sz="2000" dirty="0"/>
              <a:t>sexo del cordero (macho o hembra) </a:t>
            </a:r>
            <a:endParaRPr lang="es-ES" sz="2000" dirty="0" smtClean="0"/>
          </a:p>
          <a:p>
            <a:pPr marL="723900" algn="just">
              <a:buFont typeface="Wingdings" panose="05000000000000000000" pitchFamily="2" charset="2"/>
              <a:buChar char="§"/>
            </a:pPr>
            <a:r>
              <a:rPr lang="es-ES" sz="2000" dirty="0" smtClean="0"/>
              <a:t>El </a:t>
            </a:r>
            <a:r>
              <a:rPr lang="es-ES" sz="2000" dirty="0"/>
              <a:t>tipo de parto (simple, doble, triple o superior). </a:t>
            </a:r>
            <a:endParaRPr lang="es-ES" sz="2000" dirty="0" smtClean="0"/>
          </a:p>
          <a:p>
            <a:pPr marL="723900" algn="just">
              <a:buNone/>
            </a:pPr>
            <a:endParaRPr lang="es-ES" sz="2000" dirty="0" smtClean="0"/>
          </a:p>
          <a:p>
            <a:pPr marL="0" indent="0" algn="just"/>
            <a:r>
              <a:rPr lang="es-ES" sz="2000" b="1" i="1" dirty="0" smtClean="0"/>
              <a:t> </a:t>
            </a:r>
            <a:r>
              <a:rPr lang="es-ES" sz="2000" dirty="0" smtClean="0"/>
              <a:t>Los </a:t>
            </a:r>
            <a:r>
              <a:rPr lang="es-ES" sz="2000" b="1" dirty="0" smtClean="0"/>
              <a:t>Efectos Aleatorios </a:t>
            </a:r>
            <a:r>
              <a:rPr lang="es-ES" sz="2000" dirty="0" smtClean="0"/>
              <a:t>incluyeron los valores genéticos directos              y maternos y el efecto ambiental permanente (madre).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b="1" i="1" dirty="0" smtClean="0"/>
          </a:p>
          <a:p>
            <a:pPr marL="0" indent="0">
              <a:buNone/>
            </a:pPr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endParaRPr lang="es-ES_tradnl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42256" y="428604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just"/>
            <a:r>
              <a:rPr lang="es-E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EVALUACIÓN GENÉTICA DE REPRODUCTORES  de raza lojeña 2018</a:t>
            </a:r>
          </a:p>
          <a:p>
            <a:pPr marL="0" lvl="1" algn="ctr">
              <a:spcBef>
                <a:spcPct val="0"/>
              </a:spcBef>
            </a:pPr>
            <a:endParaRPr lang="es-E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500034" y="628652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8663640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321388"/>
            <a:ext cx="7962108" cy="453650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A continuación se indican los principales </a:t>
            </a:r>
            <a:r>
              <a:rPr lang="es-ES" dirty="0" smtClean="0"/>
              <a:t>resultados</a:t>
            </a:r>
            <a:r>
              <a:rPr lang="es-ES" dirty="0" smtClean="0"/>
              <a:t> </a:t>
            </a:r>
            <a:r>
              <a:rPr lang="es-ES" dirty="0" smtClean="0"/>
              <a:t>obtenidos en la evaluación genética, donde se reflejan los máximos y mínimos obtenidos para los valores genéticos y sus precisiones para el componente directo y materno en la </a:t>
            </a:r>
            <a:r>
              <a:rPr lang="es-ES" b="1" dirty="0" smtClean="0"/>
              <a:t>categoría de machos</a:t>
            </a:r>
            <a:r>
              <a:rPr lang="es-ES" dirty="0" smtClean="0"/>
              <a:t>.</a:t>
            </a:r>
          </a:p>
          <a:p>
            <a:pPr algn="just"/>
            <a:endParaRPr lang="es-ES" sz="2000" dirty="0" smtClean="0"/>
          </a:p>
          <a:p>
            <a:pPr marL="0" indent="0" algn="just">
              <a:buNone/>
            </a:pPr>
            <a:endParaRPr lang="es-ES" sz="2000" dirty="0" smtClean="0"/>
          </a:p>
          <a:p>
            <a:pPr marL="0" indent="0">
              <a:buNone/>
            </a:pPr>
            <a:endParaRPr lang="es-ES" b="1" i="1" dirty="0" smtClean="0"/>
          </a:p>
          <a:p>
            <a:pPr marL="0" indent="0">
              <a:buNone/>
            </a:pPr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endParaRPr lang="es-ES_tradnl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42256" y="428604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just"/>
            <a:r>
              <a:rPr lang="es-E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EVALUACIÓN GENÉTICA DE REPRODUCTORES  de raza lojeña 2018</a:t>
            </a:r>
          </a:p>
          <a:p>
            <a:pPr marL="0" lvl="1" algn="ctr">
              <a:spcBef>
                <a:spcPct val="0"/>
              </a:spcBef>
            </a:pPr>
            <a:endParaRPr lang="es-E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500034" y="671514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598" y="2714620"/>
          <a:ext cx="4357716" cy="1857384"/>
        </p:xfrm>
        <a:graphic>
          <a:graphicData uri="http://schemas.openxmlformats.org/drawingml/2006/table">
            <a:tbl>
              <a:tblPr/>
              <a:tblGrid>
                <a:gridCol w="1261674"/>
                <a:gridCol w="916848"/>
                <a:gridCol w="802578"/>
                <a:gridCol w="688308"/>
                <a:gridCol w="688308"/>
              </a:tblGrid>
              <a:tr h="2321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CARÁCTER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MÁX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PRECISIÓN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21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MÁX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P_30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2,875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-1,350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0,91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P_45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3,046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-2,265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0,93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P_70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4,494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-4,752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0,94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GMD0_30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0,257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-0,180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0,97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GMD0_45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0,208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-0,231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0,98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GMD0_70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0,060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-0,066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0,94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500593" y="4746902"/>
          <a:ext cx="4429125" cy="1896808"/>
        </p:xfrm>
        <a:graphic>
          <a:graphicData uri="http://schemas.openxmlformats.org/drawingml/2006/table">
            <a:tbl>
              <a:tblPr/>
              <a:tblGrid>
                <a:gridCol w="1282349"/>
                <a:gridCol w="931872"/>
                <a:gridCol w="815730"/>
                <a:gridCol w="699587"/>
                <a:gridCol w="699587"/>
              </a:tblGrid>
              <a:tr h="237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CARÁCTER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MÁX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PRECISIÓN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71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MÁX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MIN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7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P_30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1,026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-1,324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7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P_45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1,504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-1,640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0,79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P_70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2,765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-2,514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Arial Unicode MS"/>
                          <a:cs typeface="Times New Roman"/>
                        </a:rPr>
                        <a:t>0,84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GMD0_30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0,127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-0,098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Arial Unicode MS"/>
                          <a:cs typeface="Times New Roman"/>
                        </a:rPr>
                        <a:t>0,83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GMD0_45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0,097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-0,108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latin typeface="Arial"/>
                          <a:ea typeface="Arial Unicode MS"/>
                          <a:cs typeface="Times New Roman"/>
                        </a:rPr>
                        <a:t>0,86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latin typeface="Arial"/>
                          <a:ea typeface="Arial Unicode MS"/>
                          <a:cs typeface="Times New Roman"/>
                        </a:rPr>
                        <a:t>GMD0_70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0,032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-0,038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latin typeface="Arial"/>
                          <a:ea typeface="Arial Unicode MS"/>
                          <a:cs typeface="Times New Roman"/>
                        </a:rPr>
                        <a:t>0,84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200" dirty="0">
                          <a:latin typeface="Arial"/>
                          <a:ea typeface="Arial Unicode MS"/>
                          <a:cs typeface="Times New Roman"/>
                        </a:rPr>
                        <a:t>0,00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5786446" y="29882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COMPONENTE DIRECTO</a:t>
            </a:r>
            <a:endParaRPr lang="es-ES" b="1" dirty="0"/>
          </a:p>
        </p:txBody>
      </p:sp>
      <p:sp>
        <p:nvSpPr>
          <p:cNvPr id="10" name="9 Flecha izquierda"/>
          <p:cNvSpPr/>
          <p:nvPr/>
        </p:nvSpPr>
        <p:spPr>
          <a:xfrm>
            <a:off x="4857752" y="2857496"/>
            <a:ext cx="928694" cy="571504"/>
          </a:xfrm>
          <a:prstGeom prst="leftArrow">
            <a:avLst/>
          </a:prstGeom>
          <a:solidFill>
            <a:srgbClr val="3399FF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57158" y="528638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COMPONENTE MATERNO</a:t>
            </a:r>
            <a:endParaRPr lang="es-ES" b="1" dirty="0"/>
          </a:p>
        </p:txBody>
      </p:sp>
      <p:sp>
        <p:nvSpPr>
          <p:cNvPr id="12" name="11 Flecha derecha"/>
          <p:cNvSpPr/>
          <p:nvPr/>
        </p:nvSpPr>
        <p:spPr>
          <a:xfrm>
            <a:off x="3428992" y="5214950"/>
            <a:ext cx="1000132" cy="576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18663640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572528" cy="5143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La evaluación de los animales se complementa con el cálculo de </a:t>
            </a:r>
            <a:r>
              <a:rPr lang="es-ES" dirty="0" smtClean="0">
                <a:solidFill>
                  <a:srgbClr val="C00000"/>
                </a:solidFill>
              </a:rPr>
              <a:t>índices sintéticos </a:t>
            </a:r>
            <a:r>
              <a:rPr lang="es-ES" dirty="0" smtClean="0"/>
              <a:t>que combinan los valores genéticos aditivos obtenidos de acuerdo a su importancia económica proporcional, para obtener una valoración para las aptitudes directa y materna de los sementales.</a:t>
            </a:r>
          </a:p>
          <a:p>
            <a:pPr algn="just"/>
            <a:endParaRPr lang="es-ES" dirty="0" smtClean="0"/>
          </a:p>
          <a:p>
            <a:pPr algn="just"/>
            <a:r>
              <a:rPr lang="es-ES" sz="1400" b="1" dirty="0" smtClean="0">
                <a:solidFill>
                  <a:srgbClr val="C00000"/>
                </a:solidFill>
              </a:rPr>
              <a:t>ÍNDICE COMBINADO COMPONENTE DIRECTO</a:t>
            </a:r>
            <a:r>
              <a:rPr lang="es-ES" sz="1400" dirty="0" smtClean="0">
                <a:solidFill>
                  <a:srgbClr val="C00000"/>
                </a:solidFill>
              </a:rPr>
              <a:t> = </a:t>
            </a:r>
            <a:r>
              <a:rPr lang="es-ES" sz="1400" b="1" dirty="0" err="1" smtClean="0"/>
              <a:t>VG</a:t>
            </a:r>
            <a:r>
              <a:rPr lang="es-ES" sz="1400" b="1" baseline="-25000" dirty="0" err="1" smtClean="0"/>
              <a:t>d</a:t>
            </a:r>
            <a:r>
              <a:rPr lang="es-ES" sz="1400" b="1" dirty="0" err="1" smtClean="0"/>
              <a:t>Peso</a:t>
            </a:r>
            <a:r>
              <a:rPr lang="es-ES" sz="1400" b="1" dirty="0" smtClean="0"/>
              <a:t> 45*1 + VG</a:t>
            </a:r>
            <a:r>
              <a:rPr lang="es-ES" sz="1400" b="1" baseline="-25000" dirty="0" smtClean="0"/>
              <a:t>d</a:t>
            </a:r>
            <a:r>
              <a:rPr lang="es-ES" sz="1400" b="1" dirty="0" smtClean="0"/>
              <a:t>GMD0_70*2,5 +100</a:t>
            </a:r>
          </a:p>
          <a:p>
            <a:pPr algn="just">
              <a:buNone/>
            </a:pPr>
            <a:r>
              <a:rPr lang="es-ES" sz="1400" dirty="0" smtClean="0"/>
              <a:t>       Donde: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sz="1400" b="1" dirty="0" smtClean="0"/>
              <a:t> </a:t>
            </a:r>
            <a:r>
              <a:rPr lang="es-ES" sz="1400" b="1" dirty="0" err="1" smtClean="0"/>
              <a:t>VG</a:t>
            </a:r>
            <a:r>
              <a:rPr lang="es-ES" sz="1400" b="1" baseline="-25000" dirty="0" err="1" smtClean="0"/>
              <a:t>d</a:t>
            </a:r>
            <a:r>
              <a:rPr lang="es-ES" sz="1400" b="1" dirty="0" err="1" smtClean="0"/>
              <a:t>Peso</a:t>
            </a:r>
            <a:r>
              <a:rPr lang="es-ES" sz="1400" b="1" dirty="0" smtClean="0"/>
              <a:t> 45= </a:t>
            </a:r>
            <a:r>
              <a:rPr lang="es-ES" sz="1400" dirty="0" smtClean="0"/>
              <a:t>Valor genético directo para el peso a 45 días.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sz="1400" b="1" dirty="0" err="1" smtClean="0"/>
              <a:t>VG</a:t>
            </a:r>
            <a:r>
              <a:rPr lang="es-ES" sz="1400" b="1" baseline="-25000" dirty="0" err="1" smtClean="0"/>
              <a:t>d</a:t>
            </a:r>
            <a:r>
              <a:rPr lang="es-ES" sz="1400" b="1" dirty="0" smtClean="0"/>
              <a:t> GMD0_70 = </a:t>
            </a:r>
            <a:r>
              <a:rPr lang="es-ES" sz="1400" dirty="0" smtClean="0"/>
              <a:t>Valor genético directo para la ganancia media diaria para el intervalo de 0 a 70 días.</a:t>
            </a:r>
          </a:p>
          <a:p>
            <a:pPr lvl="1" algn="just">
              <a:buFont typeface="Courier New" pitchFamily="49" charset="0"/>
              <a:buChar char="o"/>
            </a:pPr>
            <a:endParaRPr lang="es-ES" sz="1400" dirty="0" smtClean="0"/>
          </a:p>
          <a:p>
            <a:pPr algn="just"/>
            <a:r>
              <a:rPr lang="es-ES" sz="1400" b="1" dirty="0" smtClean="0">
                <a:solidFill>
                  <a:srgbClr val="C00000"/>
                </a:solidFill>
              </a:rPr>
              <a:t>ÍNDICE COMBINADO COMPONENTE MATERNO =</a:t>
            </a:r>
            <a:r>
              <a:rPr lang="es-ES" sz="1400" b="1" dirty="0" smtClean="0">
                <a:solidFill>
                  <a:srgbClr val="CC0000"/>
                </a:solidFill>
              </a:rPr>
              <a:t> </a:t>
            </a:r>
            <a:r>
              <a:rPr lang="it-IT" sz="1300" b="1" dirty="0" smtClean="0"/>
              <a:t>VG</a:t>
            </a:r>
            <a:r>
              <a:rPr lang="it-IT" sz="1300" b="1" baseline="-25000" dirty="0" smtClean="0"/>
              <a:t>m</a:t>
            </a:r>
            <a:r>
              <a:rPr lang="it-IT" sz="1300" b="1" dirty="0" smtClean="0"/>
              <a:t>Peso30*2,5 + VG</a:t>
            </a:r>
            <a:r>
              <a:rPr lang="it-IT" sz="1300" b="1" baseline="-25000" dirty="0" smtClean="0"/>
              <a:t>m</a:t>
            </a:r>
            <a:r>
              <a:rPr lang="it-IT" sz="1300" b="1" dirty="0" smtClean="0"/>
              <a:t>Peso45*1 + VG</a:t>
            </a:r>
            <a:r>
              <a:rPr lang="it-IT" sz="1300" b="1" baseline="-25000" dirty="0" smtClean="0"/>
              <a:t>m</a:t>
            </a:r>
            <a:r>
              <a:rPr lang="it-IT" sz="1300" b="1" dirty="0" smtClean="0"/>
              <a:t>GMD0_45*1,5 +100</a:t>
            </a:r>
            <a:endParaRPr lang="es-ES" sz="1300" b="1" dirty="0" smtClean="0"/>
          </a:p>
          <a:p>
            <a:pPr algn="just">
              <a:buNone/>
            </a:pPr>
            <a:r>
              <a:rPr lang="es-ES" sz="1400" dirty="0" smtClean="0"/>
              <a:t>       Donde: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sz="1400" b="1" dirty="0" err="1" smtClean="0"/>
              <a:t>VG</a:t>
            </a:r>
            <a:r>
              <a:rPr lang="es-ES" sz="1400" b="1" baseline="-25000" dirty="0" err="1" smtClean="0"/>
              <a:t>m</a:t>
            </a:r>
            <a:r>
              <a:rPr lang="es-ES" sz="1400" b="1" dirty="0" err="1" smtClean="0"/>
              <a:t>Peso</a:t>
            </a:r>
            <a:r>
              <a:rPr lang="es-ES" sz="1400" b="1" dirty="0" smtClean="0"/>
              <a:t> 30= </a:t>
            </a:r>
            <a:r>
              <a:rPr lang="es-ES" sz="1400" dirty="0" smtClean="0"/>
              <a:t>Valor genético materno para el peso a 30 días.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sz="1400" b="1" dirty="0" err="1" smtClean="0"/>
              <a:t>VG</a:t>
            </a:r>
            <a:r>
              <a:rPr lang="es-ES" sz="1400" b="1" baseline="-25000" dirty="0" err="1" smtClean="0"/>
              <a:t>m</a:t>
            </a:r>
            <a:r>
              <a:rPr lang="es-ES" sz="1400" b="1" dirty="0" err="1" smtClean="0"/>
              <a:t>Peso</a:t>
            </a:r>
            <a:r>
              <a:rPr lang="es-ES" sz="1400" b="1" dirty="0" smtClean="0"/>
              <a:t> 45 = </a:t>
            </a:r>
            <a:r>
              <a:rPr lang="es-ES" sz="1400" dirty="0" smtClean="0"/>
              <a:t>Valor genético materno para el peso a 45 días.</a:t>
            </a:r>
          </a:p>
          <a:p>
            <a:pPr lvl="1" algn="just">
              <a:buFont typeface="Courier New" pitchFamily="49" charset="0"/>
              <a:buChar char="o"/>
            </a:pPr>
            <a:r>
              <a:rPr lang="es-ES" sz="1400" b="1" dirty="0" smtClean="0"/>
              <a:t>VG</a:t>
            </a:r>
            <a:r>
              <a:rPr lang="es-ES" sz="1400" b="1" baseline="-25000" dirty="0" smtClean="0"/>
              <a:t>m</a:t>
            </a:r>
            <a:r>
              <a:rPr lang="es-ES" sz="1400" b="1" dirty="0" smtClean="0"/>
              <a:t>GMD0_45= </a:t>
            </a:r>
            <a:r>
              <a:rPr lang="es-ES" sz="1400" dirty="0" smtClean="0"/>
              <a:t>Valor genético materno para la ganancia media diaria para el intervalo de 0 a 45 días.</a:t>
            </a:r>
          </a:p>
          <a:p>
            <a:pPr algn="just"/>
            <a:endParaRPr lang="es-ES" sz="2000" dirty="0" smtClean="0"/>
          </a:p>
          <a:p>
            <a:pPr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endParaRPr lang="es-ES" b="1" i="1" dirty="0" smtClean="0"/>
          </a:p>
          <a:p>
            <a:pPr marL="0" indent="0" algn="just">
              <a:buNone/>
            </a:pPr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pPr algn="just"/>
            <a:endParaRPr lang="es-ES" sz="1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pPr algn="just"/>
            <a:endParaRPr lang="es-ES_tradnl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42256" y="428604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just"/>
            <a:r>
              <a:rPr lang="es-E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EVALUACIÓN GENÉTICA DE REPRODUCTORES  de raza lojeña 2018</a:t>
            </a:r>
          </a:p>
          <a:p>
            <a:pPr marL="0" lvl="1" algn="ctr">
              <a:spcBef>
                <a:spcPct val="0"/>
              </a:spcBef>
            </a:pPr>
            <a:endParaRPr lang="es-E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500034" y="671514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8663640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4357718" cy="514353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Con estos índices se elaboraran los respectivos </a:t>
            </a:r>
            <a:r>
              <a:rPr lang="es-ES" dirty="0" smtClean="0">
                <a:solidFill>
                  <a:srgbClr val="C00000"/>
                </a:solidFill>
              </a:rPr>
              <a:t>rankings de </a:t>
            </a:r>
            <a:r>
              <a:rPr lang="es-ES" dirty="0" smtClean="0">
                <a:solidFill>
                  <a:srgbClr val="C00000"/>
                </a:solidFill>
              </a:rPr>
              <a:t>machos</a:t>
            </a:r>
            <a:r>
              <a:rPr lang="es-ES" dirty="0" smtClean="0"/>
              <a:t>, </a:t>
            </a:r>
            <a:r>
              <a:rPr lang="es-ES" dirty="0" smtClean="0"/>
              <a:t>que nos proporcionarán los animales </a:t>
            </a:r>
            <a:r>
              <a:rPr lang="es-ES" dirty="0" err="1" smtClean="0"/>
              <a:t>mejorantes</a:t>
            </a:r>
            <a:r>
              <a:rPr lang="es-ES" dirty="0" smtClean="0"/>
              <a:t> que deben ir en el catálogo, teniendo en cuenta su </a:t>
            </a:r>
            <a:r>
              <a:rPr lang="es-ES" dirty="0" smtClean="0">
                <a:solidFill>
                  <a:srgbClr val="C00000"/>
                </a:solidFill>
              </a:rPr>
              <a:t>capacidad </a:t>
            </a:r>
            <a:r>
              <a:rPr lang="es-ES" dirty="0" err="1" smtClean="0">
                <a:solidFill>
                  <a:srgbClr val="C00000"/>
                </a:solidFill>
              </a:rPr>
              <a:t>mejorante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smtClean="0"/>
              <a:t>como primer criterio, y su </a:t>
            </a:r>
            <a:r>
              <a:rPr lang="es-ES" dirty="0" smtClean="0">
                <a:solidFill>
                  <a:srgbClr val="C00000"/>
                </a:solidFill>
              </a:rPr>
              <a:t>fiabilidad combinada </a:t>
            </a:r>
            <a:r>
              <a:rPr lang="es-ES" dirty="0" smtClean="0"/>
              <a:t>como segundo criterio.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Por tanto, los animales que estén presentes en el catálogo son los </a:t>
            </a:r>
            <a:r>
              <a:rPr lang="es-ES" dirty="0" smtClean="0">
                <a:solidFill>
                  <a:srgbClr val="C00000"/>
                </a:solidFill>
              </a:rPr>
              <a:t>mejores para cada aptitud </a:t>
            </a:r>
            <a:r>
              <a:rPr lang="es-ES" dirty="0" smtClean="0"/>
              <a:t>y que además presentan la mayor fiabilidad.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endParaRPr lang="es-ES" b="1" i="1" dirty="0" smtClean="0"/>
          </a:p>
          <a:p>
            <a:pPr marL="0" indent="0" algn="just">
              <a:buNone/>
            </a:pPr>
            <a:endParaRPr lang="es-E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pPr algn="just"/>
            <a:endParaRPr lang="es-E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  <a:p>
            <a:pPr algn="just"/>
            <a:endParaRPr lang="es-ES_tradnl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42256" y="428604"/>
            <a:ext cx="7467600" cy="4704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just"/>
            <a:r>
              <a:rPr lang="es-E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EVALUACIÓN GENÉTICA DE REPRODUCTORES  de raza lojeña 2018</a:t>
            </a:r>
          </a:p>
          <a:p>
            <a:pPr marL="0" lvl="1" algn="ctr">
              <a:spcBef>
                <a:spcPct val="0"/>
              </a:spcBef>
            </a:pPr>
            <a:endParaRPr lang="es-E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cxnSp>
        <p:nvCxnSpPr>
          <p:cNvPr id="5" name="5 Conector recto"/>
          <p:cNvCxnSpPr/>
          <p:nvPr/>
        </p:nvCxnSpPr>
        <p:spPr>
          <a:xfrm>
            <a:off x="539552" y="1196752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500034" y="671514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285861"/>
            <a:ext cx="3500462" cy="25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 descr="MATER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71942"/>
            <a:ext cx="354808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18663640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22094</TotalTime>
  <Words>1158</Words>
  <Application>Microsoft Office PowerPoint</Application>
  <PresentationFormat>Presentación en pantalla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Diseño predeterminado</vt:lpstr>
      <vt:lpstr>Wisp</vt:lpstr>
      <vt:lpstr>Diapositiva 1</vt:lpstr>
      <vt:lpstr>INTRODUCCIÓN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Consideraciones finales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PACO LOZANO</dc:creator>
  <cp:lastModifiedBy>Jose HP</cp:lastModifiedBy>
  <cp:revision>888</cp:revision>
  <dcterms:created xsi:type="dcterms:W3CDTF">2004-05-15T12:11:30Z</dcterms:created>
  <dcterms:modified xsi:type="dcterms:W3CDTF">2019-07-29T17:40:49Z</dcterms:modified>
</cp:coreProperties>
</file>