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7"/>
  </p:notesMasterIdLst>
  <p:sldIdLst>
    <p:sldId id="256" r:id="rId2"/>
    <p:sldId id="257" r:id="rId3"/>
    <p:sldId id="283" r:id="rId4"/>
    <p:sldId id="293" r:id="rId5"/>
    <p:sldId id="294" r:id="rId6"/>
    <p:sldId id="295" r:id="rId7"/>
    <p:sldId id="267" r:id="rId8"/>
    <p:sldId id="284" r:id="rId9"/>
    <p:sldId id="285" r:id="rId10"/>
    <p:sldId id="286" r:id="rId11"/>
    <p:sldId id="287" r:id="rId12"/>
    <p:sldId id="288" r:id="rId13"/>
    <p:sldId id="289" r:id="rId14"/>
    <p:sldId id="268" r:id="rId15"/>
    <p:sldId id="269" r:id="rId16"/>
    <p:sldId id="290" r:id="rId17"/>
    <p:sldId id="291" r:id="rId18"/>
    <p:sldId id="270" r:id="rId19"/>
    <p:sldId id="296" r:id="rId20"/>
    <p:sldId id="297" r:id="rId21"/>
    <p:sldId id="272" r:id="rId22"/>
    <p:sldId id="273" r:id="rId23"/>
    <p:sldId id="274" r:id="rId24"/>
    <p:sldId id="292" r:id="rId25"/>
    <p:sldId id="258" r:id="rId26"/>
    <p:sldId id="263" r:id="rId27"/>
    <p:sldId id="264" r:id="rId28"/>
    <p:sldId id="265" r:id="rId29"/>
    <p:sldId id="277" r:id="rId30"/>
    <p:sldId id="266" r:id="rId31"/>
    <p:sldId id="278" r:id="rId32"/>
    <p:sldId id="279" r:id="rId33"/>
    <p:sldId id="280" r:id="rId34"/>
    <p:sldId id="281" r:id="rId35"/>
    <p:sldId id="298" r:id="rId3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8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061DC-1ECB-4ABB-AE1E-D5F0F5F96661}" type="datetimeFigureOut">
              <a:rPr lang="es-ES_tradnl" smtClean="0"/>
              <a:t>15/10/2015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043B6-651C-4542-A648-59FBB666631B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333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043B6-651C-4542-A648-59FBB666631B}" type="slidenum">
              <a:rPr lang="es-ES_tradnl" smtClean="0"/>
              <a:t>14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33A4DEEE-B2E8-42E5-B9BE-2F8FF65677D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6A8B7B-E7BD-4481-B7A2-9ADF99D999B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942F34-2CBF-4D57-850F-792C0750FA6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E6810C-B2FC-4A24-B560-9CBFBA3430C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A57A848-DCED-487A-A3B7-D3CC19F352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9EA0ED6C-BC91-4A06-9753-02598E99AC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27FCB54-F1A3-40E0-A156-1A4CB3699C2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5B34F3-CDB4-4809-B138-9E1C379534F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02A640-CBBE-4D1A-8CDD-D3C16FF2BF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C0256B4-4FBB-4FEA-8800-22514971280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2E895CA-7F5E-4DA8-B50F-5B4AB9A1543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0138F07-278D-41C4-9038-4793834FC54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836613"/>
            <a:ext cx="8496300" cy="1936750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b="1" dirty="0" smtClean="0"/>
              <a:t>MEJORA GENÉTICA DE LA MORFOLOGÍA DEL OVINO DE CARNE</a:t>
            </a:r>
            <a:endParaRPr lang="es-ES" sz="40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86200"/>
            <a:ext cx="80645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s-ES" b="1" smtClean="0"/>
              <a:t>Juan Vicente Delgado Bermejo</a:t>
            </a:r>
          </a:p>
          <a:p>
            <a:pPr eaLnBrk="1" hangingPunct="1">
              <a:defRPr/>
            </a:pPr>
            <a:r>
              <a:rPr lang="es-ES" sz="2000" b="1" smtClean="0"/>
              <a:t>Director Técnico del Esquema de Selección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468313" y="1641475"/>
            <a:ext cx="83518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s-ES" sz="2800" dirty="0">
                <a:latin typeface="Arial" charset="0"/>
              </a:rPr>
              <a:t>Cada región se calificará asignándole de 1 a10 puntos, según la siguiente escala</a:t>
            </a:r>
            <a:r>
              <a:rPr lang="es-ES" sz="2800" dirty="0" smtClean="0">
                <a:latin typeface="Arial" charset="0"/>
              </a:rPr>
              <a:t>:</a:t>
            </a:r>
            <a:endParaRPr lang="es-ES" sz="2800" dirty="0">
              <a:latin typeface="Arial" charset="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OVEJA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42976" y="3286124"/>
            <a:ext cx="62865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49263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Excelente: 9-10 puntos.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lvl="0" indent="450850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Muy buena: 8-9 puntos.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lvl="0" indent="450850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Buena: 7-8 puntos.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lvl="0" indent="450850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Aceptable: 6-7 puntos.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lvl="0" indent="450850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Suficiente: 5-6 puntos.</a:t>
            </a: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lvl="0" indent="450850" algn="just" eaLnBrk="0" hangingPunct="0"/>
            <a:r>
              <a:rPr lang="es-ES" sz="2800" dirty="0">
                <a:latin typeface="Arial" pitchFamily="34" charset="0"/>
                <a:cs typeface="Arial" pitchFamily="34" charset="0"/>
              </a:rPr>
              <a:t>Insuficiente: Menos de 5 puntos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29252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468313" y="2420938"/>
            <a:ext cx="8351837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s-ES" sz="2800" dirty="0">
                <a:latin typeface="Arial" charset="0"/>
              </a:rPr>
              <a:t>La calificación de cada región se ponderará para la puntuación total de acuerdo a su importancia en el patrón </a:t>
            </a:r>
            <a:r>
              <a:rPr lang="es-ES" sz="2800" dirty="0" smtClean="0">
                <a:latin typeface="Arial" charset="0"/>
              </a:rPr>
              <a:t>racial.</a:t>
            </a:r>
            <a:endParaRPr lang="es-ES" sz="2800" dirty="0">
              <a:latin typeface="Arial" charset="0"/>
            </a:endParaRPr>
          </a:p>
          <a:p>
            <a:pPr marL="342900" indent="-342900">
              <a:buFontTx/>
              <a:buChar char="•"/>
            </a:pPr>
            <a:r>
              <a:rPr lang="es-ES" sz="2800" dirty="0">
                <a:latin typeface="Arial" charset="0"/>
              </a:rPr>
              <a:t>Se utilizará para ello los coeficientes multiplicativos de la siguiente tabla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OVEJA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OVEJA 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500034" y="1785928"/>
          <a:ext cx="8215370" cy="4643470"/>
        </p:xfrm>
        <a:graphic>
          <a:graphicData uri="http://schemas.openxmlformats.org/drawingml/2006/table">
            <a:tbl>
              <a:tblPr/>
              <a:tblGrid>
                <a:gridCol w="5083884"/>
                <a:gridCol w="3131486"/>
              </a:tblGrid>
              <a:tr h="928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latin typeface="Arial" pitchFamily="34" charset="0"/>
                          <a:cs typeface="Arial" pitchFamily="34" charset="0"/>
                        </a:rPr>
                        <a:t>CARACTERES A CALIFICAR</a:t>
                      </a:r>
                      <a:endParaRPr lang="es-ES_tradn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latin typeface="Arial" pitchFamily="34" charset="0"/>
                          <a:cs typeface="Arial" pitchFamily="34" charset="0"/>
                        </a:rPr>
                        <a:t>COEFICIENTE</a:t>
                      </a:r>
                      <a:endParaRPr lang="es-ES_tradn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latin typeface="Arial" pitchFamily="34" charset="0"/>
                          <a:cs typeface="Arial" pitchFamily="34" charset="0"/>
                        </a:rPr>
                        <a:t>Cabeza y cuello</a:t>
                      </a:r>
                      <a:endParaRPr lang="es-ES_tradn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2,5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Tronco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1,5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Grupa y muslos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1,5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Extremidades y aplomos 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2,0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Capa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1,0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Caracteres sexuales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0,5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Armonía general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1,0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es-ES_tradnl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s-ES_tradn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OVEJA 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428596" y="1428736"/>
            <a:ext cx="835183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 dirty="0">
                <a:latin typeface="Arial" charset="0"/>
              </a:rPr>
              <a:t>La calificación final se obtiene al multiplicar los puntos obtenidos por cada área por </a:t>
            </a:r>
            <a:r>
              <a:rPr lang="es-ES" sz="2400" b="1" dirty="0" smtClean="0">
                <a:latin typeface="Arial" charset="0"/>
              </a:rPr>
              <a:t>sus </a:t>
            </a:r>
            <a:r>
              <a:rPr lang="es-ES" sz="2400" b="1" dirty="0">
                <a:latin typeface="Arial" charset="0"/>
              </a:rPr>
              <a:t>coeficientes de ponderación y sumando todos los resultados parciales.</a:t>
            </a:r>
          </a:p>
          <a:p>
            <a:pPr>
              <a:buFontTx/>
              <a:buChar char="•"/>
            </a:pPr>
            <a:r>
              <a:rPr lang="es-ES" sz="2400" b="1" dirty="0">
                <a:latin typeface="Arial" charset="0"/>
              </a:rPr>
              <a:t>Los animales quedan calificados de acuerdo a  la siguiente escala: 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000100" y="3357562"/>
          <a:ext cx="6429420" cy="3088976"/>
        </p:xfrm>
        <a:graphic>
          <a:graphicData uri="http://schemas.openxmlformats.org/drawingml/2006/table">
            <a:tbl>
              <a:tblPr/>
              <a:tblGrid>
                <a:gridCol w="2989036"/>
                <a:gridCol w="3440384"/>
              </a:tblGrid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Times New Roman"/>
                          <a:ea typeface="Calibri"/>
                          <a:cs typeface="Times New Roman"/>
                        </a:rPr>
                        <a:t>CALIFICACIÓN</a:t>
                      </a:r>
                      <a:endParaRPr lang="es-ES_tradnl" sz="2400" dirty="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Times New Roman"/>
                          <a:ea typeface="Calibri"/>
                          <a:cs typeface="Times New Roman"/>
                        </a:rPr>
                        <a:t>PUNTOS</a:t>
                      </a:r>
                      <a:endParaRPr lang="es-ES_tradnl" sz="2400" dirty="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Excelente  (EX)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90,1 o más puntos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Superior (S)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85,1 - 90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Muy bueno (MB)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Times New Roman"/>
                          <a:ea typeface="Calibri"/>
                          <a:cs typeface="Times New Roman"/>
                        </a:rPr>
                        <a:t>80,1 - 85</a:t>
                      </a:r>
                      <a:endParaRPr lang="es-ES_tradnl" sz="2400" dirty="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Bueno (B)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75,1 - 80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Aceptable   (A)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70,1 - 75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Suficiente (S)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Times New Roman"/>
                          <a:ea typeface="Calibri"/>
                          <a:cs typeface="Times New Roman"/>
                        </a:rPr>
                        <a:t>65 - 70</a:t>
                      </a:r>
                      <a:endParaRPr lang="es-ES_tradnl" sz="2400" dirty="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>
                          <a:latin typeface="Times New Roman"/>
                          <a:ea typeface="Calibri"/>
                          <a:cs typeface="Times New Roman"/>
                        </a:rPr>
                        <a:t>      Insuficiente (I)</a:t>
                      </a:r>
                      <a:endParaRPr lang="es-ES_tradnl" sz="240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b="1" dirty="0">
                          <a:latin typeface="Times New Roman"/>
                          <a:ea typeface="Calibri"/>
                          <a:cs typeface="Times New Roman"/>
                        </a:rPr>
                        <a:t>Menos de 65</a:t>
                      </a:r>
                      <a:endParaRPr lang="es-ES_tradnl" sz="2400" dirty="0">
                        <a:latin typeface="Courier New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684213" y="233362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500034" y="1142984"/>
            <a:ext cx="8351837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latin typeface="Arial" charset="0"/>
              </a:rPr>
              <a:t>Ejemplo 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</a:t>
            </a:r>
            <a:r>
              <a:rPr lang="es-ES" sz="2000" b="1" dirty="0" smtClean="0">
                <a:latin typeface="Arial" charset="0"/>
              </a:rPr>
              <a:t>Cabeza y cuello;                </a:t>
            </a:r>
            <a:r>
              <a:rPr lang="es-ES" sz="2000" b="1" dirty="0" smtClean="0">
                <a:latin typeface="Arial" charset="0"/>
              </a:rPr>
              <a:t>7 x 2,5 = 17,5</a:t>
            </a:r>
            <a:r>
              <a:rPr lang="es-ES" sz="2000" b="1" dirty="0" smtClean="0">
                <a:latin typeface="Arial" charset="0"/>
              </a:rPr>
              <a:t>    </a:t>
            </a:r>
            <a:r>
              <a:rPr lang="es-ES" sz="2000" b="1" dirty="0">
                <a:latin typeface="Arial" charset="0"/>
              </a:rPr>
              <a:t>		 </a:t>
            </a:r>
            <a:r>
              <a:rPr lang="es-ES" sz="2000" b="1" dirty="0" smtClean="0">
                <a:latin typeface="Arial" charset="0"/>
              </a:rPr>
              <a:t>                      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</a:t>
            </a:r>
            <a:r>
              <a:rPr lang="es-ES" b="1" dirty="0">
                <a:latin typeface="Arial" charset="0"/>
              </a:rPr>
              <a:t>Tronco</a:t>
            </a:r>
            <a:r>
              <a:rPr lang="es-ES" sz="2000" b="1" dirty="0">
                <a:latin typeface="Arial" charset="0"/>
              </a:rPr>
              <a:t>;                         </a:t>
            </a:r>
            <a:r>
              <a:rPr lang="es-ES" sz="2000" b="1" dirty="0" smtClean="0">
                <a:latin typeface="Arial" charset="0"/>
              </a:rPr>
              <a:t>         9 </a:t>
            </a:r>
            <a:r>
              <a:rPr lang="es-ES" sz="2000" b="1" dirty="0">
                <a:latin typeface="Arial" charset="0"/>
              </a:rPr>
              <a:t>x </a:t>
            </a:r>
            <a:r>
              <a:rPr lang="es-ES" sz="2000" b="1" dirty="0" smtClean="0">
                <a:latin typeface="Arial" charset="0"/>
              </a:rPr>
              <a:t>1,5 </a:t>
            </a:r>
            <a:r>
              <a:rPr lang="es-ES" sz="2000" b="1" dirty="0">
                <a:latin typeface="Arial" charset="0"/>
              </a:rPr>
              <a:t>= </a:t>
            </a:r>
            <a:r>
              <a:rPr lang="es-ES" sz="2000" b="1" dirty="0" smtClean="0">
                <a:latin typeface="Arial" charset="0"/>
              </a:rPr>
              <a:t>13,5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Grupa y muslos;         </a:t>
            </a:r>
            <a:r>
              <a:rPr lang="es-ES" sz="2000" b="1" dirty="0" smtClean="0">
                <a:latin typeface="Arial" charset="0"/>
              </a:rPr>
              <a:t>        9 </a:t>
            </a:r>
            <a:r>
              <a:rPr lang="es-ES" sz="2000" b="1" dirty="0">
                <a:latin typeface="Arial" charset="0"/>
              </a:rPr>
              <a:t>x </a:t>
            </a:r>
            <a:r>
              <a:rPr lang="es-ES" sz="2000" b="1" dirty="0" smtClean="0">
                <a:latin typeface="Arial" charset="0"/>
              </a:rPr>
              <a:t>1,5 </a:t>
            </a:r>
            <a:r>
              <a:rPr lang="es-ES" sz="2000" b="1" dirty="0">
                <a:latin typeface="Arial" charset="0"/>
              </a:rPr>
              <a:t>= </a:t>
            </a:r>
            <a:r>
              <a:rPr lang="es-ES" sz="2000" b="1" dirty="0" smtClean="0">
                <a:latin typeface="Arial" charset="0"/>
              </a:rPr>
              <a:t>13,5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</a:t>
            </a:r>
            <a:r>
              <a:rPr lang="es-ES" sz="1985" b="1" dirty="0" smtClean="0">
                <a:latin typeface="Arial" charset="0"/>
              </a:rPr>
              <a:t>Extremidades</a:t>
            </a:r>
            <a:r>
              <a:rPr lang="es-ES" sz="2000" b="1" dirty="0" smtClean="0">
                <a:latin typeface="Arial" charset="0"/>
              </a:rPr>
              <a:t> y Aplomos  9 </a:t>
            </a:r>
            <a:r>
              <a:rPr lang="es-ES" sz="2000" b="1" dirty="0">
                <a:latin typeface="Arial" charset="0"/>
              </a:rPr>
              <a:t>x 2</a:t>
            </a:r>
            <a:r>
              <a:rPr lang="es-ES" sz="2000" b="1" dirty="0" smtClean="0">
                <a:latin typeface="Arial" charset="0"/>
              </a:rPr>
              <a:t>,0 </a:t>
            </a:r>
            <a:r>
              <a:rPr lang="es-ES" sz="2000" b="1" dirty="0">
                <a:latin typeface="Arial" charset="0"/>
              </a:rPr>
              <a:t>= </a:t>
            </a:r>
            <a:r>
              <a:rPr lang="es-ES" sz="2000" b="1" dirty="0" smtClean="0">
                <a:latin typeface="Arial" charset="0"/>
              </a:rPr>
              <a:t>18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</a:t>
            </a:r>
            <a:r>
              <a:rPr lang="es-ES" sz="2000" b="1" dirty="0" smtClean="0">
                <a:latin typeface="Arial" charset="0"/>
              </a:rPr>
              <a:t>Capa;                                   8 </a:t>
            </a:r>
            <a:r>
              <a:rPr lang="es-ES" sz="2000" b="1" dirty="0">
                <a:latin typeface="Arial" charset="0"/>
              </a:rPr>
              <a:t>x </a:t>
            </a:r>
            <a:r>
              <a:rPr lang="es-ES" sz="2000" b="1" dirty="0" smtClean="0">
                <a:latin typeface="Arial" charset="0"/>
              </a:rPr>
              <a:t>1,0 </a:t>
            </a:r>
            <a:r>
              <a:rPr lang="es-ES" sz="2000" b="1" dirty="0">
                <a:latin typeface="Arial" charset="0"/>
              </a:rPr>
              <a:t>= </a:t>
            </a:r>
            <a:r>
              <a:rPr lang="es-ES" sz="2000" b="1" dirty="0" smtClean="0">
                <a:latin typeface="Arial" charset="0"/>
              </a:rPr>
              <a:t>8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</a:t>
            </a:r>
            <a:r>
              <a:rPr lang="es-ES" sz="2000" b="1" dirty="0" smtClean="0">
                <a:latin typeface="Arial" charset="0"/>
              </a:rPr>
              <a:t>Caracteres  sexuales         7 </a:t>
            </a:r>
            <a:r>
              <a:rPr lang="es-ES" sz="2000" b="1" dirty="0">
                <a:latin typeface="Arial" charset="0"/>
              </a:rPr>
              <a:t>x </a:t>
            </a:r>
            <a:r>
              <a:rPr lang="es-ES" sz="2000" b="1" dirty="0" smtClean="0">
                <a:latin typeface="Arial" charset="0"/>
              </a:rPr>
              <a:t>0,5 = 3,5</a:t>
            </a:r>
            <a:endParaRPr lang="es-ES" sz="20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000" b="1" dirty="0">
                <a:latin typeface="Arial" charset="0"/>
              </a:rPr>
              <a:t> Armonía general;         </a:t>
            </a:r>
            <a:r>
              <a:rPr lang="es-ES" sz="2000" b="1" dirty="0" smtClean="0">
                <a:latin typeface="Arial" charset="0"/>
              </a:rPr>
              <a:t>      8 </a:t>
            </a:r>
            <a:r>
              <a:rPr lang="es-ES" sz="2000" b="1" dirty="0">
                <a:latin typeface="Arial" charset="0"/>
              </a:rPr>
              <a:t>x </a:t>
            </a:r>
            <a:r>
              <a:rPr lang="es-ES" sz="2000" b="1" dirty="0" smtClean="0">
                <a:latin typeface="Arial" charset="0"/>
              </a:rPr>
              <a:t>1,0 </a:t>
            </a:r>
            <a:r>
              <a:rPr lang="es-ES" sz="2000" b="1" dirty="0">
                <a:latin typeface="Arial" charset="0"/>
              </a:rPr>
              <a:t>= </a:t>
            </a:r>
            <a:r>
              <a:rPr lang="es-ES" sz="2000" b="1" dirty="0" smtClean="0">
                <a:latin typeface="Arial" charset="0"/>
              </a:rPr>
              <a:t>8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507047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5643570" y="5364182"/>
            <a:ext cx="28797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>
                <a:latin typeface="Arial" charset="0"/>
              </a:rPr>
              <a:t>Puntuación total = </a:t>
            </a:r>
            <a:r>
              <a:rPr lang="es-ES" b="1" dirty="0" smtClean="0">
                <a:latin typeface="Arial" charset="0"/>
              </a:rPr>
              <a:t>82</a:t>
            </a:r>
            <a:endParaRPr lang="es-ES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b="1" dirty="0" smtClean="0">
                <a:latin typeface="Arial" charset="0"/>
              </a:rPr>
              <a:t>MUY BUENA</a:t>
            </a:r>
            <a:endParaRPr lang="es-ES" b="1" dirty="0">
              <a:latin typeface="Arial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MORFOLÓGICA</a:t>
            </a:r>
          </a:p>
        </p:txBody>
      </p:sp>
      <p:pic>
        <p:nvPicPr>
          <p:cNvPr id="13319" name="Picture 11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000240"/>
            <a:ext cx="3285438" cy="278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539750" y="2781300"/>
            <a:ext cx="83518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Aplicación en el esquema: Se compara con el patrón racial.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Aplicación en concursos morfológicos: Se comparan los animales participantes.</a:t>
            </a:r>
            <a:endParaRPr lang="es-ES" sz="2000" b="1">
              <a:latin typeface="Arial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(COMENTARIOS)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57158" y="2643182"/>
            <a:ext cx="835183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</a:t>
            </a:r>
            <a:r>
              <a:rPr lang="es-ES" sz="2800" b="1" dirty="0" smtClean="0">
                <a:latin typeface="Arial" charset="0"/>
              </a:rPr>
              <a:t>Aseguran </a:t>
            </a:r>
            <a:r>
              <a:rPr lang="es-ES" sz="2800" b="1" dirty="0">
                <a:latin typeface="Arial" charset="0"/>
              </a:rPr>
              <a:t>la apariencia de la raza.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No son caracteres </a:t>
            </a:r>
            <a:r>
              <a:rPr lang="es-ES" sz="2800" b="1" dirty="0" smtClean="0">
                <a:latin typeface="Arial" charset="0"/>
              </a:rPr>
              <a:t>lineales</a:t>
            </a:r>
            <a:endParaRPr lang="es-ES" sz="28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No son válidos para la evaluación genética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(COMENTARIOS)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7813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mtClean="0"/>
              <a:t>CALIFICACIÓN LINEAL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95288" y="1412875"/>
            <a:ext cx="8351837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</a:t>
            </a:r>
            <a:r>
              <a:rPr lang="es-ES" sz="2400" b="1" dirty="0">
                <a:latin typeface="Arial" charset="0"/>
              </a:rPr>
              <a:t>Se eligen los caracteres morfológicos más relacionados con el </a:t>
            </a:r>
            <a:r>
              <a:rPr lang="es-ES" sz="2400" b="1" dirty="0" err="1">
                <a:latin typeface="Arial" charset="0"/>
              </a:rPr>
              <a:t>morfotipo</a:t>
            </a:r>
            <a:r>
              <a:rPr lang="es-ES" sz="2400" b="1" dirty="0">
                <a:latin typeface="Arial" charset="0"/>
              </a:rPr>
              <a:t> </a:t>
            </a:r>
            <a:r>
              <a:rPr lang="es-ES" sz="2400" b="1" dirty="0" smtClean="0">
                <a:latin typeface="Arial" charset="0"/>
              </a:rPr>
              <a:t>funcional en la hembra adulta</a:t>
            </a:r>
            <a:endParaRPr lang="es-ES" sz="24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 dirty="0">
                <a:latin typeface="Arial" charset="0"/>
              </a:rPr>
              <a:t> Se identifican  sus extremos y escala biológica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 dirty="0">
                <a:latin typeface="Arial" charset="0"/>
              </a:rPr>
              <a:t> Se establece una escala de valoración </a:t>
            </a:r>
            <a:r>
              <a:rPr lang="es-ES" sz="2400" b="1" dirty="0" smtClean="0">
                <a:latin typeface="Arial" charset="0"/>
              </a:rPr>
              <a:t>(1-5; 1-9</a:t>
            </a:r>
            <a:r>
              <a:rPr lang="es-ES" sz="2400" b="1" dirty="0">
                <a:latin typeface="Arial" charset="0"/>
              </a:rPr>
              <a:t>; 1-50; 50-99).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 dirty="0">
                <a:latin typeface="Arial" charset="0"/>
              </a:rPr>
              <a:t> Se comprueban de forma experimental sus parámetros genéticos (</a:t>
            </a:r>
            <a:r>
              <a:rPr lang="es-ES" sz="2400" b="1" dirty="0" err="1">
                <a:latin typeface="Arial" charset="0"/>
              </a:rPr>
              <a:t>Repetibilidad</a:t>
            </a:r>
            <a:r>
              <a:rPr lang="es-ES" sz="2400" b="1" dirty="0">
                <a:latin typeface="Arial" charset="0"/>
              </a:rPr>
              <a:t>, </a:t>
            </a:r>
            <a:r>
              <a:rPr lang="es-ES" sz="2400" b="1" dirty="0" err="1">
                <a:latin typeface="Arial" charset="0"/>
              </a:rPr>
              <a:t>heredabilidad</a:t>
            </a:r>
            <a:r>
              <a:rPr lang="es-ES" sz="2400" b="1" dirty="0">
                <a:latin typeface="Arial" charset="0"/>
              </a:rPr>
              <a:t> y correlaciones genéticas)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 dirty="0">
                <a:latin typeface="Arial" charset="0"/>
              </a:rPr>
              <a:t> Se introduce en el esquema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LINEAL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285860"/>
            <a:ext cx="1790700" cy="1485900"/>
          </a:xfrm>
          <a:prstGeom prst="rect">
            <a:avLst/>
          </a:prstGeom>
          <a:noFill/>
        </p:spPr>
      </p:pic>
      <p:cxnSp>
        <p:nvCxnSpPr>
          <p:cNvPr id="9" name="8 Conector recto"/>
          <p:cNvCxnSpPr/>
          <p:nvPr/>
        </p:nvCxnSpPr>
        <p:spPr>
          <a:xfrm rot="10800000">
            <a:off x="6215074" y="1785926"/>
            <a:ext cx="1071570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71538" y="1785926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LONGITUD CORPORAL</a:t>
            </a:r>
          </a:p>
        </p:txBody>
      </p:sp>
      <p:pic>
        <p:nvPicPr>
          <p:cNvPr id="11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143248"/>
            <a:ext cx="1790700" cy="1485900"/>
          </a:xfrm>
          <a:prstGeom prst="rect">
            <a:avLst/>
          </a:prstGeom>
          <a:noFill/>
        </p:spPr>
      </p:pic>
      <p:sp>
        <p:nvSpPr>
          <p:cNvPr id="12" name="11 Elipse"/>
          <p:cNvSpPr/>
          <p:nvPr/>
        </p:nvSpPr>
        <p:spPr>
          <a:xfrm>
            <a:off x="6858016" y="3500438"/>
            <a:ext cx="142876" cy="50006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12 CuadroTexto"/>
          <p:cNvSpPr txBox="1"/>
          <p:nvPr/>
        </p:nvSpPr>
        <p:spPr>
          <a:xfrm>
            <a:off x="1142976" y="3643314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mtClean="0"/>
              <a:t>PERÍMETRO DEL TORAX  </a:t>
            </a:r>
          </a:p>
          <a:p>
            <a:endParaRPr lang="es-ES_tradnl" dirty="0"/>
          </a:p>
        </p:txBody>
      </p:sp>
      <p:pic>
        <p:nvPicPr>
          <p:cNvPr id="14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5000636"/>
            <a:ext cx="1790700" cy="1485900"/>
          </a:xfrm>
          <a:prstGeom prst="rect">
            <a:avLst/>
          </a:prstGeom>
          <a:noFill/>
        </p:spPr>
      </p:pic>
      <p:cxnSp>
        <p:nvCxnSpPr>
          <p:cNvPr id="20" name="19 Conector recto"/>
          <p:cNvCxnSpPr/>
          <p:nvPr/>
        </p:nvCxnSpPr>
        <p:spPr>
          <a:xfrm rot="5400000" flipH="1" flipV="1">
            <a:off x="7072330" y="5500702"/>
            <a:ext cx="214314" cy="21431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1285852" y="528638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ANCHURA DEL TORAX</a:t>
            </a:r>
            <a:endParaRPr lang="es-ES_tradnl" dirty="0"/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LINEAL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285720" y="6286520"/>
            <a:ext cx="3143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Escala de 1 a 5 puntos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755650" y="836613"/>
            <a:ext cx="7272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LA MEJORA GENÉTICA DESDE EL PUNTO DE VISTA ECONÓMICO</a:t>
            </a:r>
          </a:p>
        </p:txBody>
      </p:sp>
      <p:sp>
        <p:nvSpPr>
          <p:cNvPr id="4099" name="Oval 5"/>
          <p:cNvSpPr>
            <a:spLocks noChangeArrowheads="1"/>
          </p:cNvSpPr>
          <p:nvPr/>
        </p:nvSpPr>
        <p:spPr bwMode="auto">
          <a:xfrm>
            <a:off x="2700338" y="2205038"/>
            <a:ext cx="3095625" cy="32400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2916238" y="2986088"/>
            <a:ext cx="2735262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Avanzar en la calidad de vida de los ganaderos: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s-ES"/>
              <a:t> Ganar más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s-ES"/>
              <a:t> Trabajar menos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s-ES"/>
              <a:t> Sostenibilidad</a:t>
            </a:r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V="1">
            <a:off x="5651500" y="2276475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6659563" y="1844675"/>
            <a:ext cx="1728787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Producir más: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/>
              <a:t>Aumentar kilos de carne por oveja</a:t>
            </a:r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>
            <a:off x="5580063" y="5156200"/>
            <a:ext cx="6477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6804025" y="5373688"/>
            <a:ext cx="20161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Producir calidad: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/>
              <a:t>Aumentar la calidad del producto</a:t>
            </a:r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 flipH="1">
            <a:off x="1979613" y="386080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323850" y="3573463"/>
            <a:ext cx="1800225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/>
              <a:t>Producir a menor coste: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/>
              <a:t>Resistencia a enfermedades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/>
              <a:t>Longevidad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659563" y="5300663"/>
            <a:ext cx="2016125" cy="1081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85721" y="4786323"/>
            <a:ext cx="1285884" cy="35719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285860"/>
            <a:ext cx="1790700" cy="1485900"/>
          </a:xfrm>
          <a:prstGeom prst="rect">
            <a:avLst/>
          </a:prstGeom>
          <a:noFill/>
        </p:spPr>
      </p:pic>
      <p:cxnSp>
        <p:nvCxnSpPr>
          <p:cNvPr id="9" name="8 Conector recto"/>
          <p:cNvCxnSpPr/>
          <p:nvPr/>
        </p:nvCxnSpPr>
        <p:spPr>
          <a:xfrm rot="5400000" flipH="1" flipV="1">
            <a:off x="6000760" y="2071678"/>
            <a:ext cx="85725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071538" y="1785926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ALZADA A LA GRUPA</a:t>
            </a:r>
            <a:endParaRPr lang="es-ES_tradnl" dirty="0"/>
          </a:p>
        </p:txBody>
      </p:sp>
      <p:pic>
        <p:nvPicPr>
          <p:cNvPr id="11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143248"/>
            <a:ext cx="1790700" cy="1485900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1142976" y="3643314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ANCHURA DE LA GRUPA</a:t>
            </a:r>
            <a:endParaRPr lang="es-ES_tradnl" dirty="0"/>
          </a:p>
        </p:txBody>
      </p:sp>
      <p:pic>
        <p:nvPicPr>
          <p:cNvPr id="14" name="Picture 2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5000636"/>
            <a:ext cx="1790700" cy="1485900"/>
          </a:xfrm>
          <a:prstGeom prst="rect">
            <a:avLst/>
          </a:prstGeom>
          <a:noFill/>
        </p:spPr>
      </p:pic>
      <p:cxnSp>
        <p:nvCxnSpPr>
          <p:cNvPr id="20" name="19 Conector recto"/>
          <p:cNvCxnSpPr/>
          <p:nvPr/>
        </p:nvCxnSpPr>
        <p:spPr>
          <a:xfrm rot="5400000" flipH="1" flipV="1">
            <a:off x="6286512" y="3500438"/>
            <a:ext cx="214314" cy="21431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1285852" y="528638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ALZADA A LA CRUZ</a:t>
            </a:r>
            <a:endParaRPr lang="es-ES_tradnl" dirty="0"/>
          </a:p>
        </p:txBody>
      </p:sp>
      <p:cxnSp>
        <p:nvCxnSpPr>
          <p:cNvPr id="17" name="16 Conector recto"/>
          <p:cNvCxnSpPr/>
          <p:nvPr/>
        </p:nvCxnSpPr>
        <p:spPr>
          <a:xfrm rot="5400000" flipH="1" flipV="1">
            <a:off x="6501620" y="5785660"/>
            <a:ext cx="857256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LINEAL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285720" y="6286520"/>
            <a:ext cx="3143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Escala de 1 a 5 puntos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8101013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</a:t>
            </a:r>
            <a:r>
              <a:rPr lang="es-ES" sz="2400" b="1">
                <a:latin typeface="Arial" charset="0"/>
              </a:rPr>
              <a:t>Se evalúa la expresión biológica de cada carácter en una escala continua medida por calificadores expertos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Son caracteres lineales ya que la relación entre la escala de medición y el carácter morfológico considerando sus dos extremos biológicos es lineal.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Son válidos para la evaluación genética con BLUP y su gran ventaja es que nos ofrece valores genéticos.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El interés está en el morfotipo funcional y no en el patrón racial.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LINEAL</a:t>
            </a:r>
            <a:b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(COMENTARIOS)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5288" y="1844675"/>
            <a:ext cx="8316912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</a:t>
            </a:r>
            <a:r>
              <a:rPr lang="es-ES" sz="2400" b="1">
                <a:latin typeface="Arial" charset="0"/>
              </a:rPr>
              <a:t>Los caracteres elegidos deben estar fuertemente relacionados con la funcionalidad del animal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La escala de puntos elegida debe reflejarse de una manera clara, sencilla de medir y objetiva con la escala biológica (expresión continua del carácter)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Su transmisividad a la descendencia, sus relaciones genéticas con los otros caracteres lineales y productivos, así como la correlación de sus mediciones entre calificadores y entre observaciones del mismo calificador debe ser comprobada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LINEAL</a:t>
            </a:r>
            <a:b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(COMENTARIOS)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50825" y="1484313"/>
            <a:ext cx="8642350" cy="481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>
                <a:latin typeface="Arial" charset="0"/>
              </a:rPr>
              <a:t>Debemos tener en cuenta: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</a:t>
            </a:r>
            <a:r>
              <a:rPr lang="es-ES" sz="2400" b="1">
                <a:latin typeface="Arial" charset="0"/>
              </a:rPr>
              <a:t>Un animal bien conformado puede no ser un buen trasmisor de esa buena conformación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Al contrario que en los caracteres productivos el óptimo no siempre está en el máximo, en muchas ocasiones está en el centro de la distribución del carácter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Los valores lineales como las producciones están condicionados por los siguientes componentes: Genotipo, Efectos ambientales temporales, Efectos ambientales permanentes, Correlaciones e interacciones entre el genotipo y el ambiente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LINEAL</a:t>
            </a:r>
            <a:b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(COMENTARIOS)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2492375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smtClean="0"/>
              <a:t>CALIFICACIÓN LINEAL DEL CORDERO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4000" smtClean="0"/>
              <a:t>OBJETIVO: PRODUCIR MAS CALIDAD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49500"/>
            <a:ext cx="8229600" cy="4114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s-ES" sz="2800" smtClean="0"/>
              <a:t>Se trata de incrementar en el producto las características más valoradas por el consumidor</a:t>
            </a:r>
          </a:p>
          <a:p>
            <a:pPr eaLnBrk="1" hangingPunct="1">
              <a:defRPr/>
            </a:pPr>
            <a:r>
              <a:rPr lang="es-ES" sz="2800" smtClean="0"/>
              <a:t>También, de incrementar la frecuencia de productos más valorados en la producción total.</a:t>
            </a:r>
          </a:p>
          <a:p>
            <a:pPr eaLnBrk="1" hangingPunct="1">
              <a:defRPr/>
            </a:pPr>
            <a:r>
              <a:rPr lang="es-ES" sz="2800" smtClean="0"/>
              <a:t>Debemos distinguir entre los conceptos de calidad global (UE, MERCADO INTERNACIONAL) y calidad específica (mercados locales, cadenas cortas)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smtClean="0"/>
              <a:t>CALIDAD DEL CORDERO </a:t>
            </a:r>
            <a:br>
              <a:rPr lang="en-US" sz="4000" smtClean="0"/>
            </a:br>
            <a:r>
              <a:rPr lang="en-US" sz="4000" smtClean="0"/>
              <a:t>(valor comercial)</a:t>
            </a:r>
          </a:p>
        </p:txBody>
      </p:sp>
      <p:pic>
        <p:nvPicPr>
          <p:cNvPr id="24579" name="Picture 4" descr="ANd9GcQKiPYuTL5RcYqkyIh4WneRW4PDp9-VByLc8z8HKIy2l2b6QFc&amp;t=1&amp;usg=__Z2hO7PNoiOjwPL3WA1gRv_K0DRo=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2276475"/>
            <a:ext cx="2066925" cy="2066925"/>
          </a:xfrm>
          <a:noFill/>
        </p:spPr>
      </p:pic>
      <p:pic>
        <p:nvPicPr>
          <p:cNvPr id="24580" name="Picture 6" descr="chuleta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4930775"/>
            <a:ext cx="2303463" cy="1525588"/>
          </a:xfrm>
          <a:noFill/>
        </p:spPr>
      </p:pic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4067175" y="2708275"/>
            <a:ext cx="374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CARACTERÍTICAS DE LA CANAL</a:t>
            </a: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4140200" y="5300663"/>
            <a:ext cx="381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CARACTERÍSTICAS DE LA CARNE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PROBLEMAS PARA SELECCIONAR DIRECTAMENTE LA CALIDAD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Medir</a:t>
            </a:r>
            <a:r>
              <a:rPr lang="en-US" sz="2800" dirty="0" smtClean="0"/>
              <a:t> </a:t>
            </a:r>
            <a:r>
              <a:rPr lang="en-US" sz="2800" dirty="0" err="1" smtClean="0"/>
              <a:t>calidades</a:t>
            </a:r>
            <a:r>
              <a:rPr lang="en-US" sz="2800" dirty="0" smtClean="0"/>
              <a:t> de canal y carne en miles de </a:t>
            </a:r>
            <a:r>
              <a:rPr lang="en-US" sz="2800" dirty="0" err="1" smtClean="0"/>
              <a:t>corderos</a:t>
            </a:r>
            <a:r>
              <a:rPr lang="en-US" sz="2800" dirty="0" smtClean="0"/>
              <a:t> no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posible</a:t>
            </a:r>
            <a:r>
              <a:rPr lang="en-US" sz="2800" dirty="0" smtClean="0"/>
              <a:t> </a:t>
            </a:r>
            <a:r>
              <a:rPr lang="en-US" sz="2800" dirty="0" err="1" smtClean="0"/>
              <a:t>tecnicamente</a:t>
            </a:r>
            <a:r>
              <a:rPr lang="en-US" sz="2800" dirty="0" smtClean="0"/>
              <a:t>:</a:t>
            </a:r>
          </a:p>
          <a:p>
            <a:pPr lvl="1" eaLnBrk="1" hangingPunct="1">
              <a:defRPr/>
            </a:pPr>
            <a:r>
              <a:rPr lang="en-US" sz="2400" dirty="0" err="1" smtClean="0"/>
              <a:t>Trabajo</a:t>
            </a:r>
            <a:r>
              <a:rPr lang="en-US" sz="2400" dirty="0" smtClean="0"/>
              <a:t> </a:t>
            </a:r>
            <a:r>
              <a:rPr lang="en-US" sz="2400" dirty="0" err="1" smtClean="0"/>
              <a:t>inmenso</a:t>
            </a: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Caro</a:t>
            </a:r>
          </a:p>
          <a:p>
            <a:pPr lvl="1" eaLnBrk="1" hangingPunct="1">
              <a:defRPr/>
            </a:pPr>
            <a:r>
              <a:rPr lang="en-US" sz="2400" dirty="0" err="1" smtClean="0"/>
              <a:t>Molesta</a:t>
            </a:r>
            <a:r>
              <a:rPr lang="en-US" sz="2400" dirty="0" smtClean="0"/>
              <a:t> la </a:t>
            </a:r>
            <a:r>
              <a:rPr lang="en-US" sz="2400" dirty="0" err="1" smtClean="0"/>
              <a:t>cadena</a:t>
            </a:r>
            <a:r>
              <a:rPr lang="en-US" sz="2400" dirty="0" smtClean="0"/>
              <a:t> de </a:t>
            </a:r>
            <a:r>
              <a:rPr lang="en-US" sz="2400" dirty="0" err="1" smtClean="0"/>
              <a:t>carnización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 </a:t>
            </a:r>
            <a:r>
              <a:rPr lang="en-US" sz="2800" dirty="0" err="1" smtClean="0"/>
              <a:t>Díficil</a:t>
            </a:r>
            <a:r>
              <a:rPr lang="en-US" sz="2800" dirty="0" smtClean="0"/>
              <a:t> de </a:t>
            </a:r>
            <a:r>
              <a:rPr lang="en-US" sz="2800" dirty="0" err="1" smtClean="0"/>
              <a:t>medir</a:t>
            </a:r>
            <a:r>
              <a:rPr lang="en-US" sz="2800" dirty="0" smtClean="0"/>
              <a:t> </a:t>
            </a:r>
            <a:r>
              <a:rPr lang="en-US" sz="2800" dirty="0" err="1" smtClean="0"/>
              <a:t>objetivamente</a:t>
            </a:r>
            <a:r>
              <a:rPr lang="en-US" sz="2800" dirty="0" smtClean="0"/>
              <a:t>:</a:t>
            </a:r>
          </a:p>
          <a:p>
            <a:pPr lvl="1" eaLnBrk="1" hangingPunct="1">
              <a:defRPr/>
            </a:pPr>
            <a:r>
              <a:rPr lang="en-US" sz="2400" dirty="0" err="1" smtClean="0"/>
              <a:t>Diferencias</a:t>
            </a:r>
            <a:r>
              <a:rPr lang="en-US" sz="2400" dirty="0" smtClean="0"/>
              <a:t> entre </a:t>
            </a:r>
            <a:r>
              <a:rPr lang="en-US" sz="2400" dirty="0" err="1" smtClean="0"/>
              <a:t>evaluadores</a:t>
            </a:r>
            <a:r>
              <a:rPr lang="en-US" sz="2400" dirty="0" smtClean="0"/>
              <a:t>, entre </a:t>
            </a:r>
            <a:r>
              <a:rPr lang="en-US" sz="2400" dirty="0" err="1" smtClean="0"/>
              <a:t>mataderos</a:t>
            </a:r>
            <a:r>
              <a:rPr lang="en-US" sz="2400" dirty="0" smtClean="0"/>
              <a:t> e </a:t>
            </a:r>
            <a:r>
              <a:rPr lang="en-US" sz="2400" dirty="0" err="1" smtClean="0"/>
              <a:t>incluso</a:t>
            </a:r>
            <a:r>
              <a:rPr lang="en-US" sz="2400" dirty="0" smtClean="0"/>
              <a:t> entre </a:t>
            </a:r>
            <a:r>
              <a:rPr lang="en-US" sz="2400" dirty="0" err="1" smtClean="0"/>
              <a:t>días</a:t>
            </a:r>
            <a:r>
              <a:rPr lang="en-US" sz="2400" dirty="0" smtClean="0"/>
              <a:t> de </a:t>
            </a:r>
            <a:r>
              <a:rPr lang="en-US" sz="2400" dirty="0" err="1" smtClean="0"/>
              <a:t>matanza</a:t>
            </a:r>
            <a:r>
              <a:rPr lang="en-US" sz="2400" dirty="0" smtClean="0"/>
              <a:t>.</a:t>
            </a:r>
          </a:p>
          <a:p>
            <a:pPr eaLnBrk="1" hangingPunct="1">
              <a:defRPr/>
            </a:pPr>
            <a:r>
              <a:rPr lang="en-US" sz="2800" dirty="0" smtClean="0"/>
              <a:t>En carne </a:t>
            </a:r>
            <a:r>
              <a:rPr lang="en-US" sz="2800" dirty="0" err="1" smtClean="0"/>
              <a:t>falta</a:t>
            </a:r>
            <a:r>
              <a:rPr lang="en-US" sz="2800" dirty="0" smtClean="0"/>
              <a:t> de </a:t>
            </a:r>
            <a:r>
              <a:rPr lang="en-US" sz="2800" dirty="0" err="1" smtClean="0"/>
              <a:t>definición</a:t>
            </a:r>
            <a:r>
              <a:rPr lang="en-US" sz="2800" dirty="0" smtClean="0"/>
              <a:t> de la </a:t>
            </a:r>
            <a:r>
              <a:rPr lang="en-US" sz="2800" dirty="0" smtClean="0"/>
              <a:t>variables</a:t>
            </a:r>
          </a:p>
          <a:p>
            <a:pPr eaLnBrk="1" hangingPunct="1">
              <a:defRPr/>
            </a:pPr>
            <a:r>
              <a:rPr lang="en-US" sz="2800" dirty="0" smtClean="0"/>
              <a:t>Los </a:t>
            </a:r>
            <a:r>
              <a:rPr lang="en-US" sz="2800" dirty="0" err="1" smtClean="0"/>
              <a:t>animales</a:t>
            </a:r>
            <a:r>
              <a:rPr lang="en-US" sz="2800" dirty="0" smtClean="0"/>
              <a:t> </a:t>
            </a:r>
            <a:r>
              <a:rPr lang="en-US" sz="2800" dirty="0" err="1" smtClean="0"/>
              <a:t>calificados</a:t>
            </a:r>
            <a:r>
              <a:rPr lang="en-US" sz="2800" dirty="0" smtClean="0"/>
              <a:t> </a:t>
            </a:r>
            <a:r>
              <a:rPr lang="en-US" sz="2800" dirty="0" err="1" smtClean="0"/>
              <a:t>mueren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¿COMO NOS PROPONEMOS SOLUCIONAR ESTOS PROBLEMAS?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Utilizando un método indirecto de selección basado en la calificación lineal  morfológica de los corderos</a:t>
            </a:r>
          </a:p>
          <a:p>
            <a:pPr eaLnBrk="1" hangingPunct="1">
              <a:defRPr/>
            </a:pPr>
            <a:r>
              <a:rPr lang="en-US" smtClean="0"/>
              <a:t>Aprovechando la respuesta indirecta a la selección entre caracteres correlacionados genéticamente (Caracter morfológico-caracteristicas de la carne y la canal)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50825" y="1557338"/>
            <a:ext cx="8569325" cy="490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</a:t>
            </a:r>
            <a:r>
              <a:rPr lang="es-ES" sz="2400" b="1">
                <a:latin typeface="Arial" charset="0"/>
              </a:rPr>
              <a:t>Definir caracteres morfológicos del cordero evaluables linealmente que estén correlacionados con los caracteres “pos mortem” de interés económico (línea doroslumabr, tercio anterior, tercio posterior, etc).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Determinar su escala de calificación lineal en consonancia con sus oscilaciones biológicas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Contar con jueces calificadores correctamente formados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Contrastar experimentalmente la eficacia del método y de los calificadores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Implantar entonces de una manera generalizada.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LINEAL DEL CORDERO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4000" smtClean="0"/>
              <a:t>PAPEL DE LA MORFOLOGÍA EN LA MEJORA GANÉTICA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7158" y="1785926"/>
            <a:ext cx="835183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 smtClean="0">
                <a:latin typeface="Arial" charset="0"/>
              </a:rPr>
              <a:t>ETNOLÓGICO: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800" b="1" dirty="0" smtClean="0">
                <a:latin typeface="Arial" charset="0"/>
              </a:rPr>
              <a:t>Mantener </a:t>
            </a:r>
            <a:r>
              <a:rPr lang="es-ES" sz="2800" b="1" dirty="0">
                <a:latin typeface="Arial" charset="0"/>
              </a:rPr>
              <a:t>las características de la raza. CALIFICACIÓN POR ÁREAS CORPORALES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</a:rPr>
              <a:t> </a:t>
            </a:r>
            <a:r>
              <a:rPr lang="es-ES" sz="2800" b="1" dirty="0" smtClean="0">
                <a:latin typeface="Arial" charset="0"/>
              </a:rPr>
              <a:t>PRODUCTIVO: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800" b="1" dirty="0" smtClean="0">
                <a:latin typeface="Arial" charset="0"/>
              </a:rPr>
              <a:t>Mejorar </a:t>
            </a:r>
            <a:r>
              <a:rPr lang="es-ES" sz="2800" b="1" dirty="0">
                <a:latin typeface="Arial" charset="0"/>
              </a:rPr>
              <a:t>la longevidad de la raza. CALIFICACIÓN LINEAL DE </a:t>
            </a:r>
            <a:r>
              <a:rPr lang="es-ES" sz="2800" b="1" dirty="0" smtClean="0">
                <a:latin typeface="Arial" charset="0"/>
              </a:rPr>
              <a:t>ADULTOS</a:t>
            </a:r>
            <a:endParaRPr lang="es-ES" sz="2800" b="1" dirty="0">
              <a:latin typeface="Arial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800" b="1" dirty="0" smtClean="0">
                <a:latin typeface="Arial" charset="0"/>
              </a:rPr>
              <a:t>Mejorar  </a:t>
            </a:r>
            <a:r>
              <a:rPr lang="es-ES" sz="2800" b="1" dirty="0">
                <a:latin typeface="Arial" charset="0"/>
              </a:rPr>
              <a:t>la calidad de la canal y de la carne. CALIFICACIÓN LINEAL DEL CORDERO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ANd9GcSbJfiVlTpgwuuwhr_aRNqtMX_Pu-tydICCWV8RTPuSgeaL10A&amp;t=1&amp;usg=__vn_BguMh9fxsZCIBkZd0gSEmtgQ=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636838"/>
            <a:ext cx="3024188" cy="293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5" descr="ANd9GcQKiPYuTL5RcYqkyIh4WneRW4PDp9-VByLc8z8HKIy2l2b6QFc&amp;t=1&amp;usg=__Z2hO7PNoiOjwPL3WA1gRv_K0DRo=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1196975"/>
            <a:ext cx="2808287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6" descr="chuleta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605338"/>
            <a:ext cx="3025775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Line 8"/>
          <p:cNvSpPr>
            <a:spLocks noChangeShapeType="1"/>
          </p:cNvSpPr>
          <p:nvPr/>
        </p:nvSpPr>
        <p:spPr bwMode="auto">
          <a:xfrm flipV="1">
            <a:off x="3419475" y="2708275"/>
            <a:ext cx="2592388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28678" name="Line 9"/>
          <p:cNvSpPr>
            <a:spLocks noChangeShapeType="1"/>
          </p:cNvSpPr>
          <p:nvPr/>
        </p:nvSpPr>
        <p:spPr bwMode="auto">
          <a:xfrm>
            <a:off x="3419475" y="3933825"/>
            <a:ext cx="2232025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28679" name="Text Box 10"/>
          <p:cNvSpPr txBox="1">
            <a:spLocks noChangeArrowheads="1"/>
          </p:cNvSpPr>
          <p:nvPr/>
        </p:nvSpPr>
        <p:spPr bwMode="auto">
          <a:xfrm>
            <a:off x="2411413" y="5805488"/>
            <a:ext cx="3382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CORRELACIÓN GENÉTICA</a:t>
            </a:r>
          </a:p>
        </p:txBody>
      </p:sp>
      <p:sp>
        <p:nvSpPr>
          <p:cNvPr id="28680" name="Text Box 11"/>
          <p:cNvSpPr txBox="1">
            <a:spLocks noChangeArrowheads="1"/>
          </p:cNvSpPr>
          <p:nvPr/>
        </p:nvSpPr>
        <p:spPr bwMode="auto">
          <a:xfrm>
            <a:off x="2843213" y="1628775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RESPUESTA INDIRECTA A LA SELECCIÓN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Immagine 58" descr="pecorino.jpg"/>
          <p:cNvPicPr>
            <a:picLocks noChangeAspect="1" noChangeArrowheads="1"/>
          </p:cNvPicPr>
          <p:nvPr/>
        </p:nvPicPr>
        <p:blipFill>
          <a:blip r:embed="rId2"/>
          <a:srcRect l="65074" t="20589"/>
          <a:stretch>
            <a:fillRect/>
          </a:stretch>
        </p:blipFill>
        <p:spPr bwMode="auto">
          <a:xfrm>
            <a:off x="2927350" y="4149725"/>
            <a:ext cx="461963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Immagine 59" descr="pecorino.jpg"/>
          <p:cNvPicPr>
            <a:picLocks noChangeAspect="1" noChangeArrowheads="1"/>
          </p:cNvPicPr>
          <p:nvPr/>
        </p:nvPicPr>
        <p:blipFill>
          <a:blip r:embed="rId2"/>
          <a:srcRect l="65074" t="20589"/>
          <a:stretch>
            <a:fillRect/>
          </a:stretch>
        </p:blipFill>
        <p:spPr bwMode="auto">
          <a:xfrm>
            <a:off x="5807075" y="4097338"/>
            <a:ext cx="976313" cy="138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Tabella 22"/>
          <p:cNvGraphicFramePr>
            <a:graphicFrameLocks noGrp="1"/>
          </p:cNvGraphicFramePr>
          <p:nvPr/>
        </p:nvGraphicFramePr>
        <p:xfrm>
          <a:off x="7194550" y="239713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corto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largo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4" name="CasellaDiTesto 23"/>
          <p:cNvSpPr txBox="1">
            <a:spLocks noChangeArrowheads="1"/>
          </p:cNvSpPr>
          <p:nvPr/>
        </p:nvSpPr>
        <p:spPr bwMode="auto">
          <a:xfrm>
            <a:off x="252413" y="446088"/>
            <a:ext cx="1901825" cy="814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Longitud del tronco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Desde la punta del pecho a la punta de la nalga</a:t>
            </a:r>
          </a:p>
        </p:txBody>
      </p:sp>
      <p:grpSp>
        <p:nvGrpSpPr>
          <p:cNvPr id="29715" name="Gruppo 54"/>
          <p:cNvGrpSpPr>
            <a:grpSpLocks/>
          </p:cNvGrpSpPr>
          <p:nvPr/>
        </p:nvGrpSpPr>
        <p:grpSpPr bwMode="auto">
          <a:xfrm>
            <a:off x="2308225" y="188913"/>
            <a:ext cx="4835525" cy="1985962"/>
            <a:chOff x="3232448" y="696144"/>
            <a:chExt cx="6768752" cy="2781310"/>
          </a:xfrm>
        </p:grpSpPr>
        <p:grpSp>
          <p:nvGrpSpPr>
            <p:cNvPr id="29748" name="Gruppo 21"/>
            <p:cNvGrpSpPr>
              <a:grpSpLocks/>
            </p:cNvGrpSpPr>
            <p:nvPr/>
          </p:nvGrpSpPr>
          <p:grpSpPr bwMode="auto">
            <a:xfrm>
              <a:off x="3232448" y="696144"/>
              <a:ext cx="6744008" cy="2291940"/>
              <a:chOff x="2339752" y="476672"/>
              <a:chExt cx="6226448" cy="2017713"/>
            </a:xfrm>
          </p:grpSpPr>
          <p:grpSp>
            <p:nvGrpSpPr>
              <p:cNvPr id="29755" name="Gruppo 14"/>
              <p:cNvGrpSpPr>
                <a:grpSpLocks/>
              </p:cNvGrpSpPr>
              <p:nvPr/>
            </p:nvGrpSpPr>
            <p:grpSpPr bwMode="auto">
              <a:xfrm>
                <a:off x="2339752" y="476672"/>
                <a:ext cx="6226448" cy="2017713"/>
                <a:chOff x="2339752" y="476672"/>
                <a:chExt cx="6226448" cy="2017713"/>
              </a:xfrm>
            </p:grpSpPr>
            <p:grpSp>
              <p:nvGrpSpPr>
                <p:cNvPr id="29759" name="Gruppo 10"/>
                <p:cNvGrpSpPr>
                  <a:grpSpLocks/>
                </p:cNvGrpSpPr>
                <p:nvPr/>
              </p:nvGrpSpPr>
              <p:grpSpPr bwMode="auto">
                <a:xfrm>
                  <a:off x="2339752" y="476672"/>
                  <a:ext cx="6226448" cy="2017713"/>
                  <a:chOff x="971600" y="476672"/>
                  <a:chExt cx="7594600" cy="2017713"/>
                </a:xfrm>
              </p:grpSpPr>
              <p:sp>
                <p:nvSpPr>
                  <p:cNvPr id="29763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6081763" y="489372"/>
                    <a:ext cx="2484437" cy="2005013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29764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54335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29765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97160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</p:grpSp>
            <p:pic>
              <p:nvPicPr>
                <p:cNvPr id="29760" name="Immagine 11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2555776" y="620688"/>
                  <a:ext cx="1224136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761" name="Immagine 12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499992" y="620688"/>
                  <a:ext cx="1584176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762" name="Immagine 13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6588224" y="620688"/>
                  <a:ext cx="1872208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cxnSp>
            <p:nvCxnSpPr>
              <p:cNvPr id="17" name="Connettore 2 16"/>
              <p:cNvCxnSpPr/>
              <p:nvPr/>
            </p:nvCxnSpPr>
            <p:spPr>
              <a:xfrm>
                <a:off x="2844455" y="1196943"/>
                <a:ext cx="863741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ttore 2 17"/>
              <p:cNvCxnSpPr/>
              <p:nvPr/>
            </p:nvCxnSpPr>
            <p:spPr>
              <a:xfrm>
                <a:off x="4859165" y="1196943"/>
                <a:ext cx="1153021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ttore 2 19"/>
              <p:cNvCxnSpPr/>
              <p:nvPr/>
            </p:nvCxnSpPr>
            <p:spPr>
              <a:xfrm>
                <a:off x="7019542" y="1196943"/>
                <a:ext cx="1296636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749" name="CasellaDiTesto 25"/>
            <p:cNvSpPr txBox="1">
              <a:spLocks noChangeArrowheads="1"/>
            </p:cNvSpPr>
            <p:nvPr/>
          </p:nvSpPr>
          <p:spPr bwMode="auto">
            <a:xfrm>
              <a:off x="3232448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29750" name="CasellaDiTesto 26"/>
            <p:cNvSpPr txBox="1">
              <a:spLocks noChangeArrowheads="1"/>
            </p:cNvSpPr>
            <p:nvPr/>
          </p:nvSpPr>
          <p:spPr bwMode="auto">
            <a:xfrm>
              <a:off x="496064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29751" name="CasellaDiTesto 27"/>
            <p:cNvSpPr txBox="1">
              <a:spLocks noChangeArrowheads="1"/>
            </p:cNvSpPr>
            <p:nvPr/>
          </p:nvSpPr>
          <p:spPr bwMode="auto">
            <a:xfrm>
              <a:off x="784096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29752" name="CasellaDiTesto 28"/>
            <p:cNvSpPr txBox="1">
              <a:spLocks noChangeArrowheads="1"/>
            </p:cNvSpPr>
            <p:nvPr/>
          </p:nvSpPr>
          <p:spPr bwMode="auto">
            <a:xfrm>
              <a:off x="55367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29753" name="CasellaDiTesto 29"/>
            <p:cNvSpPr txBox="1">
              <a:spLocks noChangeArrowheads="1"/>
            </p:cNvSpPr>
            <p:nvPr/>
          </p:nvSpPr>
          <p:spPr bwMode="auto">
            <a:xfrm>
              <a:off x="73369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29754" name="CasellaDiTesto 31"/>
            <p:cNvSpPr txBox="1">
              <a:spLocks noChangeArrowheads="1"/>
            </p:cNvSpPr>
            <p:nvPr/>
          </p:nvSpPr>
          <p:spPr bwMode="auto">
            <a:xfrm>
              <a:off x="9569152" y="2955394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</p:grpSp>
      <p:cxnSp>
        <p:nvCxnSpPr>
          <p:cNvPr id="34" name="Connettore 1 33"/>
          <p:cNvCxnSpPr/>
          <p:nvPr/>
        </p:nvCxnSpPr>
        <p:spPr>
          <a:xfrm>
            <a:off x="0" y="3721100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17" name="Gruppo 34"/>
          <p:cNvGrpSpPr>
            <a:grpSpLocks/>
          </p:cNvGrpSpPr>
          <p:nvPr/>
        </p:nvGrpSpPr>
        <p:grpSpPr bwMode="auto">
          <a:xfrm>
            <a:off x="2257425" y="3994150"/>
            <a:ext cx="4868863" cy="1638300"/>
            <a:chOff x="2273270" y="476672"/>
            <a:chExt cx="6292929" cy="2017713"/>
          </a:xfrm>
        </p:grpSpPr>
        <p:grpSp>
          <p:nvGrpSpPr>
            <p:cNvPr id="29739" name="Gruppo 14"/>
            <p:cNvGrpSpPr>
              <a:grpSpLocks/>
            </p:cNvGrpSpPr>
            <p:nvPr/>
          </p:nvGrpSpPr>
          <p:grpSpPr bwMode="auto">
            <a:xfrm>
              <a:off x="2273270" y="476672"/>
              <a:ext cx="6292929" cy="2017713"/>
              <a:chOff x="2273270" y="476672"/>
              <a:chExt cx="6292929" cy="2017713"/>
            </a:xfrm>
          </p:grpSpPr>
          <p:grpSp>
            <p:nvGrpSpPr>
              <p:cNvPr id="29743" name="Gruppo 10"/>
              <p:cNvGrpSpPr>
                <a:grpSpLocks/>
              </p:cNvGrpSpPr>
              <p:nvPr/>
            </p:nvGrpSpPr>
            <p:grpSpPr bwMode="auto">
              <a:xfrm>
                <a:off x="2273270" y="476672"/>
                <a:ext cx="6292929" cy="2017713"/>
                <a:chOff x="890512" y="476672"/>
                <a:chExt cx="7675688" cy="2017713"/>
              </a:xfrm>
            </p:grpSpPr>
            <p:sp>
              <p:nvSpPr>
                <p:cNvPr id="29745" name="Rectangle 2"/>
                <p:cNvSpPr>
                  <a:spLocks noChangeArrowheads="1"/>
                </p:cNvSpPr>
                <p:nvPr/>
              </p:nvSpPr>
              <p:spPr bwMode="auto">
                <a:xfrm>
                  <a:off x="890512" y="476672"/>
                  <a:ext cx="2484438" cy="2003426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  <p:sp>
              <p:nvSpPr>
                <p:cNvPr id="29746" name="Rectangle 6"/>
                <p:cNvSpPr>
                  <a:spLocks noChangeArrowheads="1"/>
                </p:cNvSpPr>
                <p:nvPr/>
              </p:nvSpPr>
              <p:spPr bwMode="auto">
                <a:xfrm>
                  <a:off x="6081763" y="489372"/>
                  <a:ext cx="2484437" cy="2005013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  <p:sp>
              <p:nvSpPr>
                <p:cNvPr id="29747" name="Rectangle 7"/>
                <p:cNvSpPr>
                  <a:spLocks noChangeArrowheads="1"/>
                </p:cNvSpPr>
                <p:nvPr/>
              </p:nvSpPr>
              <p:spPr bwMode="auto">
                <a:xfrm>
                  <a:off x="3543350" y="476672"/>
                  <a:ext cx="2484438" cy="200342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</p:grpSp>
          <p:pic>
            <p:nvPicPr>
              <p:cNvPr id="29744" name="Immagine 41" descr="pecorino.jpg"/>
              <p:cNvPicPr>
                <a:picLocks noChangeAspect="1" noChangeArrowheads="1"/>
              </p:cNvPicPr>
              <p:nvPr/>
            </p:nvPicPr>
            <p:blipFill>
              <a:blip r:embed="rId2"/>
              <a:srcRect l="65074" t="20589"/>
              <a:stretch>
                <a:fillRect/>
              </a:stretch>
            </p:blipFill>
            <p:spPr bwMode="auto">
              <a:xfrm>
                <a:off x="4866062" y="666849"/>
                <a:ext cx="1063709" cy="1711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38" name="Connettore 2 37"/>
            <p:cNvCxnSpPr/>
            <p:nvPr/>
          </p:nvCxnSpPr>
          <p:spPr>
            <a:xfrm>
              <a:off x="5065796" y="1301745"/>
              <a:ext cx="53142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2 38"/>
            <p:cNvCxnSpPr/>
            <p:nvPr/>
          </p:nvCxnSpPr>
          <p:spPr>
            <a:xfrm>
              <a:off x="7060164" y="1301745"/>
              <a:ext cx="664789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2 36"/>
            <p:cNvCxnSpPr/>
            <p:nvPr/>
          </p:nvCxnSpPr>
          <p:spPr>
            <a:xfrm>
              <a:off x="3204796" y="1364309"/>
              <a:ext cx="332395" cy="1956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718" name="CasellaDiTesto 46"/>
          <p:cNvSpPr txBox="1">
            <a:spLocks noChangeArrowheads="1"/>
          </p:cNvSpPr>
          <p:nvPr/>
        </p:nvSpPr>
        <p:spPr bwMode="auto">
          <a:xfrm>
            <a:off x="2308225" y="5640388"/>
            <a:ext cx="30956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1</a:t>
            </a:r>
          </a:p>
        </p:txBody>
      </p:sp>
      <p:sp>
        <p:nvSpPr>
          <p:cNvPr id="29719" name="CasellaDiTesto 47"/>
          <p:cNvSpPr txBox="1">
            <a:spLocks noChangeArrowheads="1"/>
          </p:cNvSpPr>
          <p:nvPr/>
        </p:nvSpPr>
        <p:spPr bwMode="auto">
          <a:xfrm>
            <a:off x="3543300" y="564038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3</a:t>
            </a:r>
          </a:p>
        </p:txBody>
      </p:sp>
      <p:sp>
        <p:nvSpPr>
          <p:cNvPr id="29720" name="CasellaDiTesto 48"/>
          <p:cNvSpPr txBox="1">
            <a:spLocks noChangeArrowheads="1"/>
          </p:cNvSpPr>
          <p:nvPr/>
        </p:nvSpPr>
        <p:spPr bwMode="auto">
          <a:xfrm>
            <a:off x="5600700" y="564038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7</a:t>
            </a:r>
          </a:p>
        </p:txBody>
      </p:sp>
      <p:sp>
        <p:nvSpPr>
          <p:cNvPr id="29721" name="CasellaDiTesto 49"/>
          <p:cNvSpPr txBox="1">
            <a:spLocks noChangeArrowheads="1"/>
          </p:cNvSpPr>
          <p:nvPr/>
        </p:nvSpPr>
        <p:spPr bwMode="auto">
          <a:xfrm>
            <a:off x="3954463" y="5640388"/>
            <a:ext cx="3095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4</a:t>
            </a:r>
          </a:p>
        </p:txBody>
      </p:sp>
      <p:sp>
        <p:nvSpPr>
          <p:cNvPr id="29722" name="CasellaDiTesto 50"/>
          <p:cNvSpPr txBox="1">
            <a:spLocks noChangeArrowheads="1"/>
          </p:cNvSpPr>
          <p:nvPr/>
        </p:nvSpPr>
        <p:spPr bwMode="auto">
          <a:xfrm>
            <a:off x="5240338" y="5640388"/>
            <a:ext cx="3095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6</a:t>
            </a:r>
          </a:p>
        </p:txBody>
      </p:sp>
      <p:sp>
        <p:nvSpPr>
          <p:cNvPr id="29723" name="CasellaDiTesto 51"/>
          <p:cNvSpPr txBox="1">
            <a:spLocks noChangeArrowheads="1"/>
          </p:cNvSpPr>
          <p:nvPr/>
        </p:nvSpPr>
        <p:spPr bwMode="auto">
          <a:xfrm>
            <a:off x="6835775" y="560863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9</a:t>
            </a:r>
          </a:p>
        </p:txBody>
      </p:sp>
      <p:graphicFrame>
        <p:nvGraphicFramePr>
          <p:cNvPr id="53" name="Tabella 52"/>
          <p:cNvGraphicFramePr>
            <a:graphicFrameLocks noGrp="1"/>
          </p:cNvGraphicFramePr>
          <p:nvPr/>
        </p:nvGraphicFramePr>
        <p:xfrm>
          <a:off x="7194550" y="4097338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corto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largo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4" name="CasellaDiTesto 53"/>
          <p:cNvSpPr txBox="1">
            <a:spLocks noChangeArrowheads="1"/>
          </p:cNvSpPr>
          <p:nvPr/>
        </p:nvSpPr>
        <p:spPr bwMode="auto">
          <a:xfrm>
            <a:off x="252413" y="4354513"/>
            <a:ext cx="1901825" cy="806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Anchura del muslo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Desde la punta de la nalga  hasta “rodilla 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Immagine 62" descr="pecorino.jpg"/>
          <p:cNvPicPr>
            <a:picLocks noChangeAspect="1" noChangeArrowheads="1"/>
          </p:cNvPicPr>
          <p:nvPr/>
        </p:nvPicPr>
        <p:blipFill>
          <a:blip r:embed="rId2"/>
          <a:srcRect r="55910"/>
          <a:stretch>
            <a:fillRect/>
          </a:stretch>
        </p:blipFill>
        <p:spPr bwMode="auto">
          <a:xfrm>
            <a:off x="5653088" y="652463"/>
            <a:ext cx="900112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Immagine 55" descr="pecorino.jpg"/>
          <p:cNvPicPr>
            <a:picLocks noChangeAspect="1" noChangeArrowheads="1"/>
          </p:cNvPicPr>
          <p:nvPr/>
        </p:nvPicPr>
        <p:blipFill>
          <a:blip r:embed="rId3"/>
          <a:srcRect r="55910"/>
          <a:stretch>
            <a:fillRect/>
          </a:stretch>
        </p:blipFill>
        <p:spPr bwMode="auto">
          <a:xfrm>
            <a:off x="2824163" y="703263"/>
            <a:ext cx="28257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Tabella 22"/>
          <p:cNvGraphicFramePr>
            <a:graphicFrameLocks noGrp="1"/>
          </p:cNvGraphicFramePr>
          <p:nvPr/>
        </p:nvGraphicFramePr>
        <p:xfrm>
          <a:off x="7194550" y="549275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corto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largo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4" name="CasellaDiTesto 23"/>
          <p:cNvSpPr txBox="1">
            <a:spLocks noChangeArrowheads="1"/>
          </p:cNvSpPr>
          <p:nvPr/>
        </p:nvSpPr>
        <p:spPr bwMode="auto">
          <a:xfrm>
            <a:off x="252413" y="908050"/>
            <a:ext cx="1901825" cy="946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CUELLO</a:t>
            </a:r>
          </a:p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Desde el pabellón auricular a la punta de la espalda</a:t>
            </a:r>
            <a:endParaRPr lang="es-ES_tradnl" sz="1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pSp>
        <p:nvGrpSpPr>
          <p:cNvPr id="30739" name="Gruppo 82"/>
          <p:cNvGrpSpPr>
            <a:grpSpLocks/>
          </p:cNvGrpSpPr>
          <p:nvPr/>
        </p:nvGrpSpPr>
        <p:grpSpPr bwMode="auto">
          <a:xfrm>
            <a:off x="2308225" y="498475"/>
            <a:ext cx="4835525" cy="1985963"/>
            <a:chOff x="3232448" y="696144"/>
            <a:chExt cx="6768752" cy="2781310"/>
          </a:xfrm>
        </p:grpSpPr>
        <p:grpSp>
          <p:nvGrpSpPr>
            <p:cNvPr id="30811" name="Gruppo 21"/>
            <p:cNvGrpSpPr>
              <a:grpSpLocks/>
            </p:cNvGrpSpPr>
            <p:nvPr/>
          </p:nvGrpSpPr>
          <p:grpSpPr bwMode="auto">
            <a:xfrm>
              <a:off x="3232448" y="696144"/>
              <a:ext cx="6744008" cy="2291940"/>
              <a:chOff x="2339752" y="476672"/>
              <a:chExt cx="6226448" cy="2017713"/>
            </a:xfrm>
          </p:grpSpPr>
          <p:grpSp>
            <p:nvGrpSpPr>
              <p:cNvPr id="30818" name="Gruppo 14"/>
              <p:cNvGrpSpPr>
                <a:grpSpLocks/>
              </p:cNvGrpSpPr>
              <p:nvPr/>
            </p:nvGrpSpPr>
            <p:grpSpPr bwMode="auto">
              <a:xfrm>
                <a:off x="2339752" y="476672"/>
                <a:ext cx="6226448" cy="2017713"/>
                <a:chOff x="2339752" y="476672"/>
                <a:chExt cx="6226448" cy="2017713"/>
              </a:xfrm>
            </p:grpSpPr>
            <p:grpSp>
              <p:nvGrpSpPr>
                <p:cNvPr id="30822" name="Gruppo 10"/>
                <p:cNvGrpSpPr>
                  <a:grpSpLocks/>
                </p:cNvGrpSpPr>
                <p:nvPr/>
              </p:nvGrpSpPr>
              <p:grpSpPr bwMode="auto">
                <a:xfrm>
                  <a:off x="2339752" y="476672"/>
                  <a:ext cx="6226448" cy="2017713"/>
                  <a:chOff x="971600" y="476672"/>
                  <a:chExt cx="7594600" cy="2017713"/>
                </a:xfrm>
              </p:grpSpPr>
              <p:sp>
                <p:nvSpPr>
                  <p:cNvPr id="30824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6081763" y="489372"/>
                    <a:ext cx="2484437" cy="2005013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082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54335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0826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97160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</p:grpSp>
            <p:pic>
              <p:nvPicPr>
                <p:cNvPr id="30823" name="Immagine 12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r="55910"/>
                <a:stretch>
                  <a:fillRect/>
                </a:stretch>
              </p:blipFill>
              <p:spPr bwMode="auto">
                <a:xfrm>
                  <a:off x="4499992" y="620688"/>
                  <a:ext cx="698479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cxnSp>
            <p:nvCxnSpPr>
              <p:cNvPr id="18" name="Connettore 2 17"/>
              <p:cNvCxnSpPr>
                <a:endCxn id="13" idx="3"/>
              </p:cNvCxnSpPr>
              <p:nvPr/>
            </p:nvCxnSpPr>
            <p:spPr>
              <a:xfrm rot="16200000" flipH="1">
                <a:off x="4699795" y="961324"/>
                <a:ext cx="665468" cy="330315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ttore 2 19"/>
              <p:cNvCxnSpPr/>
              <p:nvPr/>
            </p:nvCxnSpPr>
            <p:spPr>
              <a:xfrm rot="16200000" flipH="1">
                <a:off x="7109222" y="1004690"/>
                <a:ext cx="698742" cy="40212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ttore 2 16"/>
              <p:cNvCxnSpPr/>
              <p:nvPr/>
            </p:nvCxnSpPr>
            <p:spPr>
              <a:xfrm rot="16200000" flipH="1">
                <a:off x="3080317" y="1044146"/>
                <a:ext cx="379708" cy="13335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12" name="CasellaDiTesto 25"/>
            <p:cNvSpPr txBox="1">
              <a:spLocks noChangeArrowheads="1"/>
            </p:cNvSpPr>
            <p:nvPr/>
          </p:nvSpPr>
          <p:spPr bwMode="auto">
            <a:xfrm>
              <a:off x="3232448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30813" name="CasellaDiTesto 26"/>
            <p:cNvSpPr txBox="1">
              <a:spLocks noChangeArrowheads="1"/>
            </p:cNvSpPr>
            <p:nvPr/>
          </p:nvSpPr>
          <p:spPr bwMode="auto">
            <a:xfrm>
              <a:off x="496064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30814" name="CasellaDiTesto 27"/>
            <p:cNvSpPr txBox="1">
              <a:spLocks noChangeArrowheads="1"/>
            </p:cNvSpPr>
            <p:nvPr/>
          </p:nvSpPr>
          <p:spPr bwMode="auto">
            <a:xfrm>
              <a:off x="784096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30815" name="CasellaDiTesto 28"/>
            <p:cNvSpPr txBox="1">
              <a:spLocks noChangeArrowheads="1"/>
            </p:cNvSpPr>
            <p:nvPr/>
          </p:nvSpPr>
          <p:spPr bwMode="auto">
            <a:xfrm>
              <a:off x="55367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30816" name="CasellaDiTesto 29"/>
            <p:cNvSpPr txBox="1">
              <a:spLocks noChangeArrowheads="1"/>
            </p:cNvSpPr>
            <p:nvPr/>
          </p:nvSpPr>
          <p:spPr bwMode="auto">
            <a:xfrm>
              <a:off x="73369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30817" name="CasellaDiTesto 31"/>
            <p:cNvSpPr txBox="1">
              <a:spLocks noChangeArrowheads="1"/>
            </p:cNvSpPr>
            <p:nvPr/>
          </p:nvSpPr>
          <p:spPr bwMode="auto">
            <a:xfrm>
              <a:off x="9569152" y="2955394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</p:grpSp>
      <p:cxnSp>
        <p:nvCxnSpPr>
          <p:cNvPr id="34" name="Connettore 1 33"/>
          <p:cNvCxnSpPr/>
          <p:nvPr/>
        </p:nvCxnSpPr>
        <p:spPr>
          <a:xfrm>
            <a:off x="0" y="3576638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44" name="Group 72"/>
          <p:cNvGraphicFramePr>
            <a:graphicFrameLocks noGrp="1"/>
          </p:cNvGraphicFramePr>
          <p:nvPr/>
        </p:nvGraphicFramePr>
        <p:xfrm>
          <a:off x="7246938" y="2760663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estrecho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ancho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4" name="CasellaDiTesto 53"/>
          <p:cNvSpPr txBox="1">
            <a:spLocks noChangeArrowheads="1"/>
          </p:cNvSpPr>
          <p:nvPr/>
        </p:nvSpPr>
        <p:spPr bwMode="auto">
          <a:xfrm>
            <a:off x="252413" y="3068638"/>
            <a:ext cx="1901825" cy="814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Anchura GRUPA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Desde las dos  convexidad coxo-femorales</a:t>
            </a:r>
          </a:p>
        </p:txBody>
      </p:sp>
      <p:sp>
        <p:nvSpPr>
          <p:cNvPr id="55" name="CasellaDiTesto 54"/>
          <p:cNvSpPr txBox="1">
            <a:spLocks noChangeArrowheads="1"/>
          </p:cNvSpPr>
          <p:nvPr/>
        </p:nvSpPr>
        <p:spPr bwMode="auto">
          <a:xfrm>
            <a:off x="2874963" y="85725"/>
            <a:ext cx="375443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CARACTERES CONFORMACCION</a:t>
            </a:r>
          </a:p>
        </p:txBody>
      </p:sp>
      <p:grpSp>
        <p:nvGrpSpPr>
          <p:cNvPr id="30757" name="Gruppo 45"/>
          <p:cNvGrpSpPr>
            <a:grpSpLocks/>
          </p:cNvGrpSpPr>
          <p:nvPr/>
        </p:nvGrpSpPr>
        <p:grpSpPr bwMode="auto">
          <a:xfrm>
            <a:off x="2874963" y="2914650"/>
            <a:ext cx="3908425" cy="1490663"/>
            <a:chOff x="4024313" y="5737225"/>
            <a:chExt cx="5472112" cy="2087563"/>
          </a:xfrm>
        </p:grpSpPr>
        <p:pic>
          <p:nvPicPr>
            <p:cNvPr id="30808" name="Immagine 84" descr="callipige2.jpg"/>
            <p:cNvPicPr>
              <a:picLocks noChangeAspect="1"/>
            </p:cNvPicPr>
            <p:nvPr/>
          </p:nvPicPr>
          <p:blipFill>
            <a:blip r:embed="rId4"/>
            <a:srcRect l="27185" t="32431" r="26213" b="-896"/>
            <a:stretch>
              <a:fillRect/>
            </a:stretch>
          </p:blipFill>
          <p:spPr bwMode="auto">
            <a:xfrm>
              <a:off x="8201025" y="5737225"/>
              <a:ext cx="1295400" cy="2016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9" name="Immagine 65" descr="callipige2.jpg"/>
            <p:cNvPicPr>
              <a:picLocks noChangeAspect="1"/>
            </p:cNvPicPr>
            <p:nvPr/>
          </p:nvPicPr>
          <p:blipFill>
            <a:blip r:embed="rId4"/>
            <a:srcRect t="32431" b="-896"/>
            <a:stretch>
              <a:fillRect/>
            </a:stretch>
          </p:blipFill>
          <p:spPr bwMode="auto">
            <a:xfrm>
              <a:off x="5680075" y="5808663"/>
              <a:ext cx="1854200" cy="2016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0" name="Immagine 87" descr="callipige2.jpg"/>
            <p:cNvPicPr>
              <a:picLocks noChangeAspect="1"/>
            </p:cNvPicPr>
            <p:nvPr/>
          </p:nvPicPr>
          <p:blipFill>
            <a:blip r:embed="rId4"/>
            <a:srcRect l="34520" t="36720" r="26213"/>
            <a:stretch>
              <a:fillRect/>
            </a:stretch>
          </p:blipFill>
          <p:spPr bwMode="auto">
            <a:xfrm>
              <a:off x="4024313" y="5737225"/>
              <a:ext cx="647700" cy="207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58" name="Gruppo 44"/>
          <p:cNvGrpSpPr>
            <a:grpSpLocks/>
          </p:cNvGrpSpPr>
          <p:nvPr/>
        </p:nvGrpSpPr>
        <p:grpSpPr bwMode="auto">
          <a:xfrm>
            <a:off x="2173288" y="2708275"/>
            <a:ext cx="4970462" cy="2020888"/>
            <a:chOff x="3043238" y="5546725"/>
            <a:chExt cx="6958012" cy="2827338"/>
          </a:xfrm>
        </p:grpSpPr>
        <p:sp>
          <p:nvSpPr>
            <p:cNvPr id="30794" name="CasellaDiTesto 46"/>
            <p:cNvSpPr txBox="1">
              <a:spLocks noChangeArrowheads="1"/>
            </p:cNvSpPr>
            <p:nvPr/>
          </p:nvSpPr>
          <p:spPr bwMode="auto">
            <a:xfrm>
              <a:off x="3232150" y="789622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30795" name="CasellaDiTesto 47"/>
            <p:cNvSpPr txBox="1">
              <a:spLocks noChangeArrowheads="1"/>
            </p:cNvSpPr>
            <p:nvPr/>
          </p:nvSpPr>
          <p:spPr bwMode="auto">
            <a:xfrm>
              <a:off x="4960938" y="789622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30796" name="CasellaDiTesto 48"/>
            <p:cNvSpPr txBox="1">
              <a:spLocks noChangeArrowheads="1"/>
            </p:cNvSpPr>
            <p:nvPr/>
          </p:nvSpPr>
          <p:spPr bwMode="auto">
            <a:xfrm>
              <a:off x="7840663" y="789622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30797" name="CasellaDiTesto 49"/>
            <p:cNvSpPr txBox="1">
              <a:spLocks noChangeArrowheads="1"/>
            </p:cNvSpPr>
            <p:nvPr/>
          </p:nvSpPr>
          <p:spPr bwMode="auto">
            <a:xfrm>
              <a:off x="5537200" y="789622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30798" name="CasellaDiTesto 50"/>
            <p:cNvSpPr txBox="1">
              <a:spLocks noChangeArrowheads="1"/>
            </p:cNvSpPr>
            <p:nvPr/>
          </p:nvSpPr>
          <p:spPr bwMode="auto">
            <a:xfrm>
              <a:off x="7337425" y="789622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30799" name="CasellaDiTesto 51"/>
            <p:cNvSpPr txBox="1">
              <a:spLocks noChangeArrowheads="1"/>
            </p:cNvSpPr>
            <p:nvPr/>
          </p:nvSpPr>
          <p:spPr bwMode="auto">
            <a:xfrm>
              <a:off x="9569450" y="7851775"/>
              <a:ext cx="431800" cy="477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  <p:grpSp>
          <p:nvGrpSpPr>
            <p:cNvPr id="30800" name="Gruppo 43"/>
            <p:cNvGrpSpPr>
              <a:grpSpLocks/>
            </p:cNvGrpSpPr>
            <p:nvPr/>
          </p:nvGrpSpPr>
          <p:grpSpPr bwMode="auto">
            <a:xfrm>
              <a:off x="3043238" y="5546725"/>
              <a:ext cx="6886575" cy="2278063"/>
              <a:chOff x="3043238" y="5546725"/>
              <a:chExt cx="6886575" cy="2278063"/>
            </a:xfrm>
          </p:grpSpPr>
          <p:grpSp>
            <p:nvGrpSpPr>
              <p:cNvPr id="30801" name="Gruppo 10"/>
              <p:cNvGrpSpPr>
                <a:grpSpLocks/>
              </p:cNvGrpSpPr>
              <p:nvPr/>
            </p:nvGrpSpPr>
            <p:grpSpPr bwMode="auto">
              <a:xfrm>
                <a:off x="3043238" y="5546725"/>
                <a:ext cx="6886575" cy="2278063"/>
                <a:chOff x="919866" y="500213"/>
                <a:chExt cx="7755288" cy="2005015"/>
              </a:xfrm>
            </p:grpSpPr>
            <p:sp>
              <p:nvSpPr>
                <p:cNvPr id="30805" name="Rectangle 6"/>
                <p:cNvSpPr>
                  <a:spLocks noChangeArrowheads="1"/>
                </p:cNvSpPr>
                <p:nvPr/>
              </p:nvSpPr>
              <p:spPr bwMode="auto">
                <a:xfrm>
                  <a:off x="6190718" y="500213"/>
                  <a:ext cx="2484436" cy="2005014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  <p:sp>
              <p:nvSpPr>
                <p:cNvPr id="30806" name="Rectangle 7"/>
                <p:cNvSpPr>
                  <a:spLocks noChangeArrowheads="1"/>
                </p:cNvSpPr>
                <p:nvPr/>
              </p:nvSpPr>
              <p:spPr bwMode="auto">
                <a:xfrm>
                  <a:off x="3543351" y="501803"/>
                  <a:ext cx="2484438" cy="200342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  <p:sp>
              <p:nvSpPr>
                <p:cNvPr id="30807" name="Rectangle 2"/>
                <p:cNvSpPr>
                  <a:spLocks noChangeArrowheads="1"/>
                </p:cNvSpPr>
                <p:nvPr/>
              </p:nvSpPr>
              <p:spPr bwMode="auto">
                <a:xfrm>
                  <a:off x="919866" y="501799"/>
                  <a:ext cx="2484438" cy="2003429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65306" tIns="32653" rIns="65306" bIns="32653"/>
                <a:lstStyle/>
                <a:p>
                  <a:endParaRPr lang="es-ES_tradnl">
                    <a:latin typeface="Calibri" pitchFamily="34" charset="0"/>
                    <a:cs typeface="Arial" charset="0"/>
                  </a:endParaRPr>
                </a:p>
              </p:txBody>
            </p:sp>
          </p:grpSp>
          <p:cxnSp>
            <p:nvCxnSpPr>
              <p:cNvPr id="38" name="Connettore 2 37"/>
              <p:cNvCxnSpPr/>
              <p:nvPr/>
            </p:nvCxnSpPr>
            <p:spPr>
              <a:xfrm>
                <a:off x="6330015" y="6672775"/>
                <a:ext cx="646689" cy="222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nettore 2 38"/>
              <p:cNvCxnSpPr/>
              <p:nvPr/>
            </p:nvCxnSpPr>
            <p:spPr>
              <a:xfrm>
                <a:off x="8345639" y="6530630"/>
                <a:ext cx="1008923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Connettore 2 89"/>
              <p:cNvCxnSpPr/>
              <p:nvPr/>
            </p:nvCxnSpPr>
            <p:spPr>
              <a:xfrm>
                <a:off x="4023270" y="6601703"/>
                <a:ext cx="577797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47" name="Tabella 46"/>
          <p:cNvGraphicFramePr>
            <a:graphicFrameLocks noGrp="1"/>
          </p:cNvGraphicFramePr>
          <p:nvPr/>
        </p:nvGraphicFramePr>
        <p:xfrm>
          <a:off x="7304088" y="4887913"/>
          <a:ext cx="1751012" cy="2085975"/>
        </p:xfrm>
        <a:graphic>
          <a:graphicData uri="http://schemas.openxmlformats.org/drawingml/2006/table">
            <a:tbl>
              <a:tblPr/>
              <a:tblGrid>
                <a:gridCol w="874712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corto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largo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8" name="CasellaDiTesto 47"/>
          <p:cNvSpPr txBox="1">
            <a:spLocks noChangeArrowheads="1"/>
          </p:cNvSpPr>
          <p:nvPr/>
        </p:nvSpPr>
        <p:spPr bwMode="auto">
          <a:xfrm>
            <a:off x="360363" y="5248275"/>
            <a:ext cx="1903412" cy="1163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PALETA</a:t>
            </a:r>
          </a:p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Desde punta del pecho a la punta de la escapola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pSp>
        <p:nvGrpSpPr>
          <p:cNvPr id="30774" name="Gruppo 54"/>
          <p:cNvGrpSpPr>
            <a:grpSpLocks/>
          </p:cNvGrpSpPr>
          <p:nvPr/>
        </p:nvGrpSpPr>
        <p:grpSpPr bwMode="auto">
          <a:xfrm>
            <a:off x="2417763" y="4837113"/>
            <a:ext cx="4835525" cy="1987550"/>
            <a:chOff x="3232448" y="696144"/>
            <a:chExt cx="6768752" cy="2781310"/>
          </a:xfrm>
        </p:grpSpPr>
        <p:grpSp>
          <p:nvGrpSpPr>
            <p:cNvPr id="30776" name="Gruppo 21"/>
            <p:cNvGrpSpPr>
              <a:grpSpLocks/>
            </p:cNvGrpSpPr>
            <p:nvPr/>
          </p:nvGrpSpPr>
          <p:grpSpPr bwMode="auto">
            <a:xfrm>
              <a:off x="3232446" y="696144"/>
              <a:ext cx="6744010" cy="2291940"/>
              <a:chOff x="2339750" y="476672"/>
              <a:chExt cx="6226449" cy="2017713"/>
            </a:xfrm>
          </p:grpSpPr>
          <p:grpSp>
            <p:nvGrpSpPr>
              <p:cNvPr id="30783" name="Gruppo 14"/>
              <p:cNvGrpSpPr>
                <a:grpSpLocks/>
              </p:cNvGrpSpPr>
              <p:nvPr/>
            </p:nvGrpSpPr>
            <p:grpSpPr bwMode="auto">
              <a:xfrm>
                <a:off x="2339750" y="476672"/>
                <a:ext cx="6226449" cy="2017713"/>
                <a:chOff x="2339750" y="476672"/>
                <a:chExt cx="6226449" cy="2017713"/>
              </a:xfrm>
            </p:grpSpPr>
            <p:grpSp>
              <p:nvGrpSpPr>
                <p:cNvPr id="30787" name="Gruppo 10"/>
                <p:cNvGrpSpPr>
                  <a:grpSpLocks/>
                </p:cNvGrpSpPr>
                <p:nvPr/>
              </p:nvGrpSpPr>
              <p:grpSpPr bwMode="auto">
                <a:xfrm>
                  <a:off x="2339750" y="476672"/>
                  <a:ext cx="6226449" cy="2017713"/>
                  <a:chOff x="971600" y="476672"/>
                  <a:chExt cx="7594600" cy="2017713"/>
                </a:xfrm>
              </p:grpSpPr>
              <p:sp>
                <p:nvSpPr>
                  <p:cNvPr id="30791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6081763" y="489372"/>
                    <a:ext cx="2484437" cy="2005013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079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54335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0793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97160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</p:grpSp>
            <p:pic>
              <p:nvPicPr>
                <p:cNvPr id="30788" name="Immagine 11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r="41614"/>
                <a:stretch>
                  <a:fillRect/>
                </a:stretch>
              </p:blipFill>
              <p:spPr bwMode="auto">
                <a:xfrm>
                  <a:off x="2938089" y="666849"/>
                  <a:ext cx="598337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789" name="Immagine 12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r="39122"/>
                <a:stretch>
                  <a:fillRect/>
                </a:stretch>
              </p:blipFill>
              <p:spPr bwMode="auto">
                <a:xfrm>
                  <a:off x="4932544" y="620688"/>
                  <a:ext cx="964407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790" name="Immagine 13" descr="pecorino.jpg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r="46394"/>
                <a:stretch>
                  <a:fillRect/>
                </a:stretch>
              </p:blipFill>
              <p:spPr bwMode="auto">
                <a:xfrm>
                  <a:off x="6588224" y="620688"/>
                  <a:ext cx="1336003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cxnSp>
            <p:nvCxnSpPr>
              <p:cNvPr id="60" name="Connettore 2 59"/>
              <p:cNvCxnSpPr/>
              <p:nvPr/>
            </p:nvCxnSpPr>
            <p:spPr>
              <a:xfrm rot="5400000">
                <a:off x="3210753" y="1235297"/>
                <a:ext cx="254240" cy="13335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Connettore 2 60"/>
              <p:cNvCxnSpPr/>
              <p:nvPr/>
            </p:nvCxnSpPr>
            <p:spPr>
              <a:xfrm rot="5400000">
                <a:off x="5405489" y="1171179"/>
                <a:ext cx="316823" cy="19901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ttore 2 61"/>
              <p:cNvCxnSpPr/>
              <p:nvPr/>
            </p:nvCxnSpPr>
            <p:spPr>
              <a:xfrm rot="5400000">
                <a:off x="7266885" y="1171736"/>
                <a:ext cx="381360" cy="13335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777" name="CasellaDiTesto 25"/>
            <p:cNvSpPr txBox="1">
              <a:spLocks noChangeArrowheads="1"/>
            </p:cNvSpPr>
            <p:nvPr/>
          </p:nvSpPr>
          <p:spPr bwMode="auto">
            <a:xfrm>
              <a:off x="3232448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30778" name="CasellaDiTesto 26"/>
            <p:cNvSpPr txBox="1">
              <a:spLocks noChangeArrowheads="1"/>
            </p:cNvSpPr>
            <p:nvPr/>
          </p:nvSpPr>
          <p:spPr bwMode="auto">
            <a:xfrm>
              <a:off x="496064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30779" name="CasellaDiTesto 27"/>
            <p:cNvSpPr txBox="1">
              <a:spLocks noChangeArrowheads="1"/>
            </p:cNvSpPr>
            <p:nvPr/>
          </p:nvSpPr>
          <p:spPr bwMode="auto">
            <a:xfrm>
              <a:off x="784096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30780" name="CasellaDiTesto 28"/>
            <p:cNvSpPr txBox="1">
              <a:spLocks noChangeArrowheads="1"/>
            </p:cNvSpPr>
            <p:nvPr/>
          </p:nvSpPr>
          <p:spPr bwMode="auto">
            <a:xfrm>
              <a:off x="55367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30781" name="CasellaDiTesto 29"/>
            <p:cNvSpPr txBox="1">
              <a:spLocks noChangeArrowheads="1"/>
            </p:cNvSpPr>
            <p:nvPr/>
          </p:nvSpPr>
          <p:spPr bwMode="auto">
            <a:xfrm>
              <a:off x="73369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30782" name="CasellaDiTesto 31"/>
            <p:cNvSpPr txBox="1">
              <a:spLocks noChangeArrowheads="1"/>
            </p:cNvSpPr>
            <p:nvPr/>
          </p:nvSpPr>
          <p:spPr bwMode="auto">
            <a:xfrm>
              <a:off x="9569152" y="2955394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</p:grpSp>
      <p:cxnSp>
        <p:nvCxnSpPr>
          <p:cNvPr id="70" name="Connettore 1 69"/>
          <p:cNvCxnSpPr/>
          <p:nvPr/>
        </p:nvCxnSpPr>
        <p:spPr>
          <a:xfrm>
            <a:off x="0" y="6600825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Immagine 73" descr="callipige2.jpg"/>
          <p:cNvPicPr>
            <a:picLocks noChangeAspect="1"/>
          </p:cNvPicPr>
          <p:nvPr/>
        </p:nvPicPr>
        <p:blipFill>
          <a:blip r:embed="rId2"/>
          <a:srcRect l="27185" t="20000" r="26213" b="23636"/>
          <a:stretch>
            <a:fillRect/>
          </a:stretch>
        </p:blipFill>
        <p:spPr bwMode="auto">
          <a:xfrm>
            <a:off x="5857875" y="592138"/>
            <a:ext cx="97790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Immagine 71" descr="callipige2.jpg"/>
          <p:cNvPicPr>
            <a:picLocks noChangeAspect="1"/>
          </p:cNvPicPr>
          <p:nvPr/>
        </p:nvPicPr>
        <p:blipFill>
          <a:blip r:embed="rId2"/>
          <a:srcRect t="20000" b="23636"/>
          <a:stretch>
            <a:fillRect/>
          </a:stretch>
        </p:blipFill>
        <p:spPr bwMode="auto">
          <a:xfrm>
            <a:off x="4057650" y="695325"/>
            <a:ext cx="13239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Immagine 72" descr="callipige2.jpg"/>
          <p:cNvPicPr>
            <a:picLocks noChangeAspect="1"/>
          </p:cNvPicPr>
          <p:nvPr/>
        </p:nvPicPr>
        <p:blipFill>
          <a:blip r:embed="rId2"/>
          <a:srcRect l="27185" t="20000" r="26213" b="23636"/>
          <a:stretch>
            <a:fillRect/>
          </a:stretch>
        </p:blipFill>
        <p:spPr bwMode="auto">
          <a:xfrm>
            <a:off x="2720975" y="642938"/>
            <a:ext cx="514350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Connettore 1 33"/>
          <p:cNvCxnSpPr/>
          <p:nvPr/>
        </p:nvCxnSpPr>
        <p:spPr>
          <a:xfrm>
            <a:off x="0" y="3576638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750" name="Gruppo 10"/>
          <p:cNvGrpSpPr>
            <a:grpSpLocks/>
          </p:cNvGrpSpPr>
          <p:nvPr/>
        </p:nvGrpSpPr>
        <p:grpSpPr bwMode="auto">
          <a:xfrm>
            <a:off x="2257425" y="498475"/>
            <a:ext cx="4868863" cy="1636713"/>
            <a:chOff x="890512" y="476672"/>
            <a:chExt cx="7675688" cy="2017713"/>
          </a:xfrm>
        </p:grpSpPr>
        <p:sp>
          <p:nvSpPr>
            <p:cNvPr id="31818" name="Rectangle 2"/>
            <p:cNvSpPr>
              <a:spLocks noChangeArrowheads="1"/>
            </p:cNvSpPr>
            <p:nvPr/>
          </p:nvSpPr>
          <p:spPr bwMode="auto">
            <a:xfrm>
              <a:off x="890512" y="476672"/>
              <a:ext cx="2484438" cy="200342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5306" tIns="32653" rIns="65306" bIns="32653"/>
            <a:lstStyle/>
            <a:p>
              <a:endParaRPr lang="es-ES_tradnl">
                <a:latin typeface="Calibri" pitchFamily="34" charset="0"/>
                <a:cs typeface="Arial" charset="0"/>
              </a:endParaRPr>
            </a:p>
          </p:txBody>
        </p:sp>
        <p:sp>
          <p:nvSpPr>
            <p:cNvPr id="31819" name="Rectangle 6"/>
            <p:cNvSpPr>
              <a:spLocks noChangeArrowheads="1"/>
            </p:cNvSpPr>
            <p:nvPr/>
          </p:nvSpPr>
          <p:spPr bwMode="auto">
            <a:xfrm>
              <a:off x="6081763" y="489372"/>
              <a:ext cx="2484437" cy="20050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5306" tIns="32653" rIns="65306" bIns="32653"/>
            <a:lstStyle/>
            <a:p>
              <a:endParaRPr lang="es-ES_tradnl">
                <a:latin typeface="Calibri" pitchFamily="34" charset="0"/>
                <a:cs typeface="Arial" charset="0"/>
              </a:endParaRPr>
            </a:p>
          </p:txBody>
        </p:sp>
        <p:sp>
          <p:nvSpPr>
            <p:cNvPr id="31820" name="Rectangle 7"/>
            <p:cNvSpPr>
              <a:spLocks noChangeArrowheads="1"/>
            </p:cNvSpPr>
            <p:nvPr/>
          </p:nvSpPr>
          <p:spPr bwMode="auto">
            <a:xfrm>
              <a:off x="3543350" y="476672"/>
              <a:ext cx="2484438" cy="200342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65306" tIns="32653" rIns="65306" bIns="32653"/>
            <a:lstStyle/>
            <a:p>
              <a:endParaRPr lang="es-ES_tradnl">
                <a:latin typeface="Calibri" pitchFamily="34" charset="0"/>
                <a:cs typeface="Arial" charset="0"/>
              </a:endParaRPr>
            </a:p>
          </p:txBody>
        </p:sp>
      </p:grpSp>
      <p:cxnSp>
        <p:nvCxnSpPr>
          <p:cNvPr id="38" name="Connettore 2 37"/>
          <p:cNvCxnSpPr/>
          <p:nvPr/>
        </p:nvCxnSpPr>
        <p:spPr>
          <a:xfrm>
            <a:off x="4427538" y="1341438"/>
            <a:ext cx="647700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5867400" y="1268413"/>
            <a:ext cx="1008063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2771775" y="1268413"/>
            <a:ext cx="503238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4" name="CasellaDiTesto 46"/>
          <p:cNvSpPr txBox="1">
            <a:spLocks noChangeArrowheads="1"/>
          </p:cNvSpPr>
          <p:nvPr/>
        </p:nvSpPr>
        <p:spPr bwMode="auto">
          <a:xfrm>
            <a:off x="2308225" y="2236788"/>
            <a:ext cx="30956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1</a:t>
            </a:r>
          </a:p>
        </p:txBody>
      </p:sp>
      <p:sp>
        <p:nvSpPr>
          <p:cNvPr id="31755" name="CasellaDiTesto 47"/>
          <p:cNvSpPr txBox="1">
            <a:spLocks noChangeArrowheads="1"/>
          </p:cNvSpPr>
          <p:nvPr/>
        </p:nvSpPr>
        <p:spPr bwMode="auto">
          <a:xfrm>
            <a:off x="3543300" y="223678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3</a:t>
            </a:r>
          </a:p>
        </p:txBody>
      </p:sp>
      <p:sp>
        <p:nvSpPr>
          <p:cNvPr id="31756" name="CasellaDiTesto 48"/>
          <p:cNvSpPr txBox="1">
            <a:spLocks noChangeArrowheads="1"/>
          </p:cNvSpPr>
          <p:nvPr/>
        </p:nvSpPr>
        <p:spPr bwMode="auto">
          <a:xfrm>
            <a:off x="5600700" y="223678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7</a:t>
            </a:r>
          </a:p>
        </p:txBody>
      </p:sp>
      <p:sp>
        <p:nvSpPr>
          <p:cNvPr id="31757" name="CasellaDiTesto 49"/>
          <p:cNvSpPr txBox="1">
            <a:spLocks noChangeArrowheads="1"/>
          </p:cNvSpPr>
          <p:nvPr/>
        </p:nvSpPr>
        <p:spPr bwMode="auto">
          <a:xfrm>
            <a:off x="3954463" y="2236788"/>
            <a:ext cx="3095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4</a:t>
            </a:r>
          </a:p>
        </p:txBody>
      </p:sp>
      <p:sp>
        <p:nvSpPr>
          <p:cNvPr id="31758" name="CasellaDiTesto 50"/>
          <p:cNvSpPr txBox="1">
            <a:spLocks noChangeArrowheads="1"/>
          </p:cNvSpPr>
          <p:nvPr/>
        </p:nvSpPr>
        <p:spPr bwMode="auto">
          <a:xfrm>
            <a:off x="5240338" y="2236788"/>
            <a:ext cx="3095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6</a:t>
            </a:r>
          </a:p>
        </p:txBody>
      </p:sp>
      <p:sp>
        <p:nvSpPr>
          <p:cNvPr id="31759" name="CasellaDiTesto 51"/>
          <p:cNvSpPr txBox="1">
            <a:spLocks noChangeArrowheads="1"/>
          </p:cNvSpPr>
          <p:nvPr/>
        </p:nvSpPr>
        <p:spPr bwMode="auto">
          <a:xfrm>
            <a:off x="6835775" y="2205038"/>
            <a:ext cx="30797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r>
              <a:rPr lang="es-ES_tradnl">
                <a:latin typeface="Calibri" pitchFamily="34" charset="0"/>
                <a:cs typeface="Arial" charset="0"/>
              </a:rPr>
              <a:t>9</a:t>
            </a:r>
          </a:p>
        </p:txBody>
      </p:sp>
      <p:graphicFrame>
        <p:nvGraphicFramePr>
          <p:cNvPr id="4167" name="Group 71"/>
          <p:cNvGraphicFramePr>
            <a:graphicFrameLocks noGrp="1"/>
          </p:cNvGraphicFramePr>
          <p:nvPr/>
        </p:nvGraphicFramePr>
        <p:xfrm>
          <a:off x="7194550" y="695325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estrecho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ancho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4" name="CasellaDiTesto 53"/>
          <p:cNvSpPr txBox="1">
            <a:spLocks noChangeArrowheads="1"/>
          </p:cNvSpPr>
          <p:nvPr/>
        </p:nvSpPr>
        <p:spPr bwMode="auto">
          <a:xfrm>
            <a:off x="252413" y="806450"/>
            <a:ext cx="1901825" cy="968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Anchura LOMO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El arco desde flanco a flanco pasando por la convexidad del lomo</a:t>
            </a:r>
          </a:p>
        </p:txBody>
      </p:sp>
      <p:grpSp>
        <p:nvGrpSpPr>
          <p:cNvPr id="31775" name="Gruppo 66"/>
          <p:cNvGrpSpPr>
            <a:grpSpLocks/>
          </p:cNvGrpSpPr>
          <p:nvPr/>
        </p:nvGrpSpPr>
        <p:grpSpPr bwMode="auto">
          <a:xfrm>
            <a:off x="2268538" y="2781300"/>
            <a:ext cx="4835525" cy="1987550"/>
            <a:chOff x="3232448" y="696144"/>
            <a:chExt cx="6768752" cy="2781310"/>
          </a:xfrm>
        </p:grpSpPr>
        <p:grpSp>
          <p:nvGrpSpPr>
            <p:cNvPr id="31800" name="Gruppo 65"/>
            <p:cNvGrpSpPr>
              <a:grpSpLocks/>
            </p:cNvGrpSpPr>
            <p:nvPr/>
          </p:nvGrpSpPr>
          <p:grpSpPr bwMode="auto">
            <a:xfrm>
              <a:off x="3232446" y="696144"/>
              <a:ext cx="6768754" cy="2781310"/>
              <a:chOff x="3232446" y="696144"/>
              <a:chExt cx="6768754" cy="2781310"/>
            </a:xfrm>
          </p:grpSpPr>
          <p:grpSp>
            <p:nvGrpSpPr>
              <p:cNvPr id="31804" name="Gruppo 14"/>
              <p:cNvGrpSpPr>
                <a:grpSpLocks/>
              </p:cNvGrpSpPr>
              <p:nvPr/>
            </p:nvGrpSpPr>
            <p:grpSpPr bwMode="auto">
              <a:xfrm>
                <a:off x="3232446" y="696144"/>
                <a:ext cx="6744010" cy="2291940"/>
                <a:chOff x="2339750" y="476672"/>
                <a:chExt cx="6226449" cy="2017713"/>
              </a:xfrm>
            </p:grpSpPr>
            <p:grpSp>
              <p:nvGrpSpPr>
                <p:cNvPr id="31811" name="Gruppo 10"/>
                <p:cNvGrpSpPr>
                  <a:grpSpLocks/>
                </p:cNvGrpSpPr>
                <p:nvPr/>
              </p:nvGrpSpPr>
              <p:grpSpPr bwMode="auto">
                <a:xfrm>
                  <a:off x="2339750" y="476672"/>
                  <a:ext cx="6226449" cy="2017713"/>
                  <a:chOff x="971600" y="476672"/>
                  <a:chExt cx="7594600" cy="2017713"/>
                </a:xfrm>
              </p:grpSpPr>
              <p:sp>
                <p:nvSpPr>
                  <p:cNvPr id="31815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6081763" y="489372"/>
                    <a:ext cx="2484437" cy="2005013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1816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54335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  <p:sp>
                <p:nvSpPr>
                  <p:cNvPr id="31817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971600" y="476672"/>
                    <a:ext cx="2484438" cy="200342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65306" tIns="32653" rIns="65306" bIns="32653"/>
                  <a:lstStyle/>
                  <a:p>
                    <a:endParaRPr lang="es-ES_tradnl">
                      <a:latin typeface="Calibri" pitchFamily="34" charset="0"/>
                      <a:cs typeface="Arial" charset="0"/>
                    </a:endParaRPr>
                  </a:p>
                </p:txBody>
              </p:sp>
            </p:grpSp>
            <p:pic>
              <p:nvPicPr>
                <p:cNvPr id="31812" name="Immagine 11" descr="pecorino.jpg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2555776" y="620688"/>
                  <a:ext cx="1224136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813" name="Immagine 12" descr="pecorino.jpg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499992" y="620688"/>
                  <a:ext cx="1584176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814" name="Immagine 13" descr="pecorino.jpg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6588224" y="620688"/>
                  <a:ext cx="1872208" cy="16772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sp>
            <p:nvSpPr>
              <p:cNvPr id="31805" name="CasellaDiTesto 25"/>
              <p:cNvSpPr txBox="1">
                <a:spLocks noChangeArrowheads="1"/>
              </p:cNvSpPr>
              <p:nvPr/>
            </p:nvSpPr>
            <p:spPr bwMode="auto">
              <a:xfrm>
                <a:off x="3232448" y="3000400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31806" name="CasellaDiTesto 26"/>
              <p:cNvSpPr txBox="1">
                <a:spLocks noChangeArrowheads="1"/>
              </p:cNvSpPr>
              <p:nvPr/>
            </p:nvSpPr>
            <p:spPr bwMode="auto">
              <a:xfrm>
                <a:off x="4960640" y="3000400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3</a:t>
                </a:r>
              </a:p>
            </p:txBody>
          </p:sp>
          <p:sp>
            <p:nvSpPr>
              <p:cNvPr id="31807" name="CasellaDiTesto 27"/>
              <p:cNvSpPr txBox="1">
                <a:spLocks noChangeArrowheads="1"/>
              </p:cNvSpPr>
              <p:nvPr/>
            </p:nvSpPr>
            <p:spPr bwMode="auto">
              <a:xfrm>
                <a:off x="7840960" y="3000400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7</a:t>
                </a:r>
              </a:p>
            </p:txBody>
          </p:sp>
          <p:sp>
            <p:nvSpPr>
              <p:cNvPr id="31808" name="CasellaDiTesto 28"/>
              <p:cNvSpPr txBox="1">
                <a:spLocks noChangeArrowheads="1"/>
              </p:cNvSpPr>
              <p:nvPr/>
            </p:nvSpPr>
            <p:spPr bwMode="auto">
              <a:xfrm>
                <a:off x="5536704" y="3000400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4</a:t>
                </a:r>
              </a:p>
            </p:txBody>
          </p:sp>
          <p:sp>
            <p:nvSpPr>
              <p:cNvPr id="31809" name="CasellaDiTesto 29"/>
              <p:cNvSpPr txBox="1">
                <a:spLocks noChangeArrowheads="1"/>
              </p:cNvSpPr>
              <p:nvPr/>
            </p:nvSpPr>
            <p:spPr bwMode="auto">
              <a:xfrm>
                <a:off x="7336904" y="3000400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6</a:t>
                </a:r>
              </a:p>
            </p:txBody>
          </p:sp>
          <p:sp>
            <p:nvSpPr>
              <p:cNvPr id="31810" name="CasellaDiTesto 31"/>
              <p:cNvSpPr txBox="1">
                <a:spLocks noChangeArrowheads="1"/>
              </p:cNvSpPr>
              <p:nvPr/>
            </p:nvSpPr>
            <p:spPr bwMode="auto">
              <a:xfrm>
                <a:off x="9569152" y="2955394"/>
                <a:ext cx="432048" cy="4770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65306" tIns="32653" rIns="65306" bIns="32653">
                <a:spAutoFit/>
              </a:bodyPr>
              <a:lstStyle/>
              <a:p>
                <a:r>
                  <a:rPr lang="es-ES_tradnl">
                    <a:latin typeface="Calibri" pitchFamily="34" charset="0"/>
                    <a:cs typeface="Arial" charset="0"/>
                  </a:rPr>
                  <a:t>9</a:t>
                </a:r>
              </a:p>
            </p:txBody>
          </p:sp>
        </p:grpSp>
        <p:cxnSp>
          <p:nvCxnSpPr>
            <p:cNvPr id="45" name="Connettore 2 44"/>
            <p:cNvCxnSpPr/>
            <p:nvPr/>
          </p:nvCxnSpPr>
          <p:spPr>
            <a:xfrm>
              <a:off x="4023543" y="1560306"/>
              <a:ext cx="433324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2 45"/>
            <p:cNvCxnSpPr/>
            <p:nvPr/>
          </p:nvCxnSpPr>
          <p:spPr>
            <a:xfrm>
              <a:off x="6330163" y="1560306"/>
              <a:ext cx="573322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ttore 2 46"/>
            <p:cNvCxnSpPr/>
            <p:nvPr/>
          </p:nvCxnSpPr>
          <p:spPr>
            <a:xfrm>
              <a:off x="8703448" y="1489218"/>
              <a:ext cx="65109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Arco 63"/>
          <p:cNvSpPr/>
          <p:nvPr/>
        </p:nvSpPr>
        <p:spPr>
          <a:xfrm>
            <a:off x="2916238" y="3213100"/>
            <a:ext cx="50800" cy="771525"/>
          </a:xfrm>
          <a:prstGeom prst="arc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2500"/>
          </a:p>
        </p:txBody>
      </p:sp>
      <p:sp>
        <p:nvSpPr>
          <p:cNvPr id="65" name="Arco 64"/>
          <p:cNvSpPr/>
          <p:nvPr/>
        </p:nvSpPr>
        <p:spPr>
          <a:xfrm>
            <a:off x="4643438" y="3213100"/>
            <a:ext cx="52387" cy="771525"/>
          </a:xfrm>
          <a:prstGeom prst="arc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2500"/>
          </a:p>
        </p:txBody>
      </p:sp>
      <p:sp>
        <p:nvSpPr>
          <p:cNvPr id="66" name="Arco 65"/>
          <p:cNvSpPr/>
          <p:nvPr/>
        </p:nvSpPr>
        <p:spPr>
          <a:xfrm>
            <a:off x="6372225" y="3284538"/>
            <a:ext cx="52388" cy="771525"/>
          </a:xfrm>
          <a:prstGeom prst="arc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1280160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2500"/>
          </a:p>
        </p:txBody>
      </p:sp>
      <p:sp>
        <p:nvSpPr>
          <p:cNvPr id="31779" name="Ovale 66"/>
          <p:cNvSpPr>
            <a:spLocks noChangeArrowheads="1"/>
          </p:cNvSpPr>
          <p:nvPr/>
        </p:nvSpPr>
        <p:spPr bwMode="auto">
          <a:xfrm>
            <a:off x="2411413" y="3736975"/>
            <a:ext cx="153987" cy="514350"/>
          </a:xfrm>
          <a:prstGeom prst="ellipse">
            <a:avLst/>
          </a:prstGeom>
          <a:solidFill>
            <a:srgbClr val="DDD9C3"/>
          </a:solidFill>
          <a:ln w="25400" algn="ctr">
            <a:solidFill>
              <a:srgbClr val="C4BD97"/>
            </a:solidFill>
            <a:round/>
            <a:headEnd/>
            <a:tailEnd/>
          </a:ln>
        </p:spPr>
        <p:txBody>
          <a:bodyPr lIns="65306" tIns="32653" rIns="65306" bIns="32653" anchor="ctr"/>
          <a:lstStyle/>
          <a:p>
            <a:pPr algn="ctr"/>
            <a:endParaRPr lang="es-ES_tradnl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1780" name="Ovale 67"/>
          <p:cNvSpPr>
            <a:spLocks noChangeArrowheads="1"/>
          </p:cNvSpPr>
          <p:nvPr/>
        </p:nvSpPr>
        <p:spPr bwMode="auto">
          <a:xfrm>
            <a:off x="4057650" y="3736975"/>
            <a:ext cx="257175" cy="514350"/>
          </a:xfrm>
          <a:prstGeom prst="ellipse">
            <a:avLst/>
          </a:prstGeom>
          <a:solidFill>
            <a:srgbClr val="DDD9C3"/>
          </a:solidFill>
          <a:ln w="25400" algn="ctr">
            <a:solidFill>
              <a:srgbClr val="C4BD97"/>
            </a:solidFill>
            <a:round/>
            <a:headEnd/>
            <a:tailEnd/>
          </a:ln>
        </p:spPr>
        <p:txBody>
          <a:bodyPr lIns="65306" tIns="32653" rIns="65306" bIns="32653" anchor="ctr"/>
          <a:lstStyle/>
          <a:p>
            <a:pPr algn="ctr"/>
            <a:endParaRPr lang="es-ES_tradnl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1781" name="Ovale 68"/>
          <p:cNvSpPr>
            <a:spLocks noChangeArrowheads="1"/>
          </p:cNvSpPr>
          <p:nvPr/>
        </p:nvSpPr>
        <p:spPr bwMode="auto">
          <a:xfrm>
            <a:off x="5600700" y="3736975"/>
            <a:ext cx="411163" cy="514350"/>
          </a:xfrm>
          <a:prstGeom prst="ellipse">
            <a:avLst/>
          </a:prstGeom>
          <a:solidFill>
            <a:srgbClr val="DDD9C3"/>
          </a:solidFill>
          <a:ln w="25400" algn="ctr">
            <a:solidFill>
              <a:srgbClr val="C4BD97"/>
            </a:solidFill>
            <a:round/>
            <a:headEnd/>
            <a:tailEnd/>
          </a:ln>
        </p:spPr>
        <p:txBody>
          <a:bodyPr lIns="65306" tIns="32653" rIns="65306" bIns="32653" anchor="ctr"/>
          <a:lstStyle/>
          <a:p>
            <a:pPr algn="ctr"/>
            <a:endParaRPr lang="es-ES_tradnl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70" name="Group 75"/>
          <p:cNvGraphicFramePr>
            <a:graphicFrameLocks noGrp="1"/>
          </p:cNvGraphicFramePr>
          <p:nvPr/>
        </p:nvGraphicFramePr>
        <p:xfrm>
          <a:off x="7194550" y="2863850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estrecho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ancho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71" name="CasellaDiTesto 70"/>
          <p:cNvSpPr txBox="1">
            <a:spLocks noChangeArrowheads="1"/>
          </p:cNvSpPr>
          <p:nvPr/>
        </p:nvSpPr>
        <p:spPr bwMode="auto">
          <a:xfrm>
            <a:off x="252413" y="3222625"/>
            <a:ext cx="1901825" cy="877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PERÍMETRO DELTRONCO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endParaRPr lang="es-ES_tradnl" sz="1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cxnSp>
        <p:nvCxnSpPr>
          <p:cNvPr id="72" name="Connettore 1 71"/>
          <p:cNvCxnSpPr/>
          <p:nvPr/>
        </p:nvCxnSpPr>
        <p:spPr>
          <a:xfrm>
            <a:off x="0" y="6816725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2 75"/>
          <p:cNvCxnSpPr/>
          <p:nvPr/>
        </p:nvCxnSpPr>
        <p:spPr>
          <a:xfrm>
            <a:off x="6184900" y="7708900"/>
            <a:ext cx="576263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2 76"/>
          <p:cNvCxnSpPr/>
          <p:nvPr/>
        </p:nvCxnSpPr>
        <p:spPr>
          <a:xfrm>
            <a:off x="8345488" y="7708900"/>
            <a:ext cx="719137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a 22"/>
          <p:cNvGraphicFramePr>
            <a:graphicFrameLocks noGrp="1"/>
          </p:cNvGraphicFramePr>
          <p:nvPr/>
        </p:nvGraphicFramePr>
        <p:xfrm>
          <a:off x="7194550" y="549275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ligera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medio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pesada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4" name="CasellaDiTesto 23"/>
          <p:cNvSpPr txBox="1">
            <a:spLocks noChangeArrowheads="1"/>
          </p:cNvSpPr>
          <p:nvPr/>
        </p:nvSpPr>
        <p:spPr bwMode="auto">
          <a:xfrm>
            <a:off x="303213" y="549275"/>
            <a:ext cx="1901825" cy="2044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PESADEZ DE LA CABEZA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índice entre ancho y largo de la cabeza tomado entre los ojos y de labios hasta la inserción de la cabeza</a:t>
            </a:r>
            <a:endParaRPr lang="es-ES_tradnl" sz="1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pSp>
        <p:nvGrpSpPr>
          <p:cNvPr id="32785" name="Gruppo 54"/>
          <p:cNvGrpSpPr>
            <a:grpSpLocks/>
          </p:cNvGrpSpPr>
          <p:nvPr/>
        </p:nvGrpSpPr>
        <p:grpSpPr bwMode="auto">
          <a:xfrm>
            <a:off x="2308225" y="498475"/>
            <a:ext cx="4835525" cy="1985963"/>
            <a:chOff x="3232448" y="696144"/>
            <a:chExt cx="6768752" cy="2781310"/>
          </a:xfrm>
        </p:grpSpPr>
        <p:grpSp>
          <p:nvGrpSpPr>
            <p:cNvPr id="32826" name="Gruppo 10"/>
            <p:cNvGrpSpPr>
              <a:grpSpLocks/>
            </p:cNvGrpSpPr>
            <p:nvPr/>
          </p:nvGrpSpPr>
          <p:grpSpPr bwMode="auto">
            <a:xfrm>
              <a:off x="3232448" y="696144"/>
              <a:ext cx="6744008" cy="2291940"/>
              <a:chOff x="971600" y="476672"/>
              <a:chExt cx="7594600" cy="2017713"/>
            </a:xfrm>
          </p:grpSpPr>
          <p:sp>
            <p:nvSpPr>
              <p:cNvPr id="32833" name="Rectangle 6"/>
              <p:cNvSpPr>
                <a:spLocks noChangeArrowheads="1"/>
              </p:cNvSpPr>
              <p:nvPr/>
            </p:nvSpPr>
            <p:spPr bwMode="auto">
              <a:xfrm>
                <a:off x="6081763" y="489372"/>
                <a:ext cx="2484437" cy="2005013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2834" name="Rectangle 7"/>
              <p:cNvSpPr>
                <a:spLocks noChangeArrowheads="1"/>
              </p:cNvSpPr>
              <p:nvPr/>
            </p:nvSpPr>
            <p:spPr bwMode="auto">
              <a:xfrm>
                <a:off x="3543350" y="476672"/>
                <a:ext cx="2484438" cy="200342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2835" name="Rectangle 2"/>
              <p:cNvSpPr>
                <a:spLocks noChangeArrowheads="1"/>
              </p:cNvSpPr>
              <p:nvPr/>
            </p:nvSpPr>
            <p:spPr bwMode="auto">
              <a:xfrm>
                <a:off x="971600" y="476672"/>
                <a:ext cx="2484438" cy="200342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</p:grpSp>
        <p:sp>
          <p:nvSpPr>
            <p:cNvPr id="32827" name="CasellaDiTesto 25"/>
            <p:cNvSpPr txBox="1">
              <a:spLocks noChangeArrowheads="1"/>
            </p:cNvSpPr>
            <p:nvPr/>
          </p:nvSpPr>
          <p:spPr bwMode="auto">
            <a:xfrm>
              <a:off x="3232448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32828" name="CasellaDiTesto 26"/>
            <p:cNvSpPr txBox="1">
              <a:spLocks noChangeArrowheads="1"/>
            </p:cNvSpPr>
            <p:nvPr/>
          </p:nvSpPr>
          <p:spPr bwMode="auto">
            <a:xfrm>
              <a:off x="496064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32829" name="CasellaDiTesto 27"/>
            <p:cNvSpPr txBox="1">
              <a:spLocks noChangeArrowheads="1"/>
            </p:cNvSpPr>
            <p:nvPr/>
          </p:nvSpPr>
          <p:spPr bwMode="auto">
            <a:xfrm>
              <a:off x="784096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32830" name="CasellaDiTesto 28"/>
            <p:cNvSpPr txBox="1">
              <a:spLocks noChangeArrowheads="1"/>
            </p:cNvSpPr>
            <p:nvPr/>
          </p:nvSpPr>
          <p:spPr bwMode="auto">
            <a:xfrm>
              <a:off x="55367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32831" name="CasellaDiTesto 29"/>
            <p:cNvSpPr txBox="1">
              <a:spLocks noChangeArrowheads="1"/>
            </p:cNvSpPr>
            <p:nvPr/>
          </p:nvSpPr>
          <p:spPr bwMode="auto">
            <a:xfrm>
              <a:off x="73369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32832" name="CasellaDiTesto 31"/>
            <p:cNvSpPr txBox="1">
              <a:spLocks noChangeArrowheads="1"/>
            </p:cNvSpPr>
            <p:nvPr/>
          </p:nvSpPr>
          <p:spPr bwMode="auto">
            <a:xfrm>
              <a:off x="9569152" y="2955394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</p:grpSp>
      <p:cxnSp>
        <p:nvCxnSpPr>
          <p:cNvPr id="34" name="Connettore 1 33"/>
          <p:cNvCxnSpPr/>
          <p:nvPr/>
        </p:nvCxnSpPr>
        <p:spPr>
          <a:xfrm>
            <a:off x="0" y="4513263"/>
            <a:ext cx="1280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sellaDiTesto 56"/>
          <p:cNvSpPr txBox="1">
            <a:spLocks noChangeArrowheads="1"/>
          </p:cNvSpPr>
          <p:nvPr/>
        </p:nvSpPr>
        <p:spPr bwMode="auto">
          <a:xfrm>
            <a:off x="2360613" y="188913"/>
            <a:ext cx="473233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CARACTERES RENDIMIENTO AL SACRIFICIO</a:t>
            </a:r>
          </a:p>
        </p:txBody>
      </p:sp>
      <p:pic>
        <p:nvPicPr>
          <p:cNvPr id="32788" name="Immagine 54" descr="Immagine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1C9BC"/>
              </a:clrFrom>
              <a:clrTo>
                <a:srgbClr val="D1C9BC">
                  <a:alpha val="0"/>
                </a:srgbClr>
              </a:clrTo>
            </a:clrChange>
          </a:blip>
          <a:srcRect l="30089" t="31015" r="28539" b="34093"/>
          <a:stretch>
            <a:fillRect/>
          </a:stretch>
        </p:blipFill>
        <p:spPr bwMode="auto">
          <a:xfrm>
            <a:off x="4006850" y="754063"/>
            <a:ext cx="14398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9" name="Immagine 57" descr="Immagine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1C9BC"/>
              </a:clrFrom>
              <a:clrTo>
                <a:srgbClr val="D1C9BC">
                  <a:alpha val="0"/>
                </a:srgbClr>
              </a:clrTo>
            </a:clrChange>
          </a:blip>
          <a:srcRect l="30089" t="31015" r="28539" b="34093"/>
          <a:stretch>
            <a:fillRect/>
          </a:stretch>
        </p:blipFill>
        <p:spPr bwMode="auto">
          <a:xfrm>
            <a:off x="2565400" y="806450"/>
            <a:ext cx="9779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90" name="Immagine 60" descr="Immagine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1C9BC"/>
              </a:clrFrom>
              <a:clrTo>
                <a:srgbClr val="D1C9BC">
                  <a:alpha val="0"/>
                </a:srgbClr>
              </a:clrTo>
            </a:clrChange>
          </a:blip>
          <a:srcRect l="30089" t="31015" r="28539" b="34093"/>
          <a:stretch>
            <a:fillRect/>
          </a:stretch>
        </p:blipFill>
        <p:spPr bwMode="auto">
          <a:xfrm>
            <a:off x="5497513" y="652463"/>
            <a:ext cx="1800225" cy="123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3" name="Connettore 2 62"/>
          <p:cNvCxnSpPr/>
          <p:nvPr/>
        </p:nvCxnSpPr>
        <p:spPr>
          <a:xfrm>
            <a:off x="2700338" y="1268413"/>
            <a:ext cx="576262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/>
          <p:cNvCxnSpPr/>
          <p:nvPr/>
        </p:nvCxnSpPr>
        <p:spPr>
          <a:xfrm rot="16200000" flipH="1">
            <a:off x="2519363" y="1449387"/>
            <a:ext cx="1009650" cy="73025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/>
          <p:cNvCxnSpPr/>
          <p:nvPr/>
        </p:nvCxnSpPr>
        <p:spPr>
          <a:xfrm>
            <a:off x="4284663" y="1196975"/>
            <a:ext cx="719137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/>
          <p:nvPr/>
        </p:nvCxnSpPr>
        <p:spPr>
          <a:xfrm rot="16200000" flipH="1">
            <a:off x="4139407" y="1412081"/>
            <a:ext cx="1079500" cy="7143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/>
          <p:nvPr/>
        </p:nvCxnSpPr>
        <p:spPr>
          <a:xfrm>
            <a:off x="5940425" y="1196975"/>
            <a:ext cx="719138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/>
          <p:nvPr/>
        </p:nvCxnSpPr>
        <p:spPr>
          <a:xfrm rot="16200000" flipH="1">
            <a:off x="5723731" y="1340645"/>
            <a:ext cx="1152525" cy="144462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73"/>
          <p:cNvSpPr txBox="1">
            <a:spLocks noChangeArrowheads="1"/>
          </p:cNvSpPr>
          <p:nvPr/>
        </p:nvSpPr>
        <p:spPr bwMode="auto">
          <a:xfrm>
            <a:off x="411163" y="4059238"/>
            <a:ext cx="1903412" cy="944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5306" tIns="32653" rIns="65306" bIns="32653">
            <a:spAutoFit/>
          </a:bodyPr>
          <a:lstStyle/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ESQUELETO</a:t>
            </a:r>
          </a:p>
          <a:p>
            <a:pPr>
              <a:defRPr/>
            </a:pPr>
            <a:endParaRPr lang="es-ES_tradnl" sz="14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s-ES_tradnl" sz="1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Circunferencia de la caña anterior</a:t>
            </a:r>
            <a:endParaRPr lang="es-ES_tradnl" sz="1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grpSp>
        <p:nvGrpSpPr>
          <p:cNvPr id="32798" name="Gruppo 54"/>
          <p:cNvGrpSpPr>
            <a:grpSpLocks/>
          </p:cNvGrpSpPr>
          <p:nvPr/>
        </p:nvGrpSpPr>
        <p:grpSpPr bwMode="auto">
          <a:xfrm>
            <a:off x="2417763" y="4006850"/>
            <a:ext cx="4835525" cy="1987550"/>
            <a:chOff x="3232448" y="696144"/>
            <a:chExt cx="6768752" cy="2781310"/>
          </a:xfrm>
        </p:grpSpPr>
        <p:grpSp>
          <p:nvGrpSpPr>
            <p:cNvPr id="32816" name="Gruppo 10"/>
            <p:cNvGrpSpPr>
              <a:grpSpLocks/>
            </p:cNvGrpSpPr>
            <p:nvPr/>
          </p:nvGrpSpPr>
          <p:grpSpPr bwMode="auto">
            <a:xfrm>
              <a:off x="3232448" y="696144"/>
              <a:ext cx="6744008" cy="2291940"/>
              <a:chOff x="971600" y="476672"/>
              <a:chExt cx="7594600" cy="2017713"/>
            </a:xfrm>
          </p:grpSpPr>
          <p:sp>
            <p:nvSpPr>
              <p:cNvPr id="32823" name="Rectangle 6"/>
              <p:cNvSpPr>
                <a:spLocks noChangeArrowheads="1"/>
              </p:cNvSpPr>
              <p:nvPr/>
            </p:nvSpPr>
            <p:spPr bwMode="auto">
              <a:xfrm>
                <a:off x="6081763" y="489372"/>
                <a:ext cx="2484437" cy="2005013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2824" name="Rectangle 7"/>
              <p:cNvSpPr>
                <a:spLocks noChangeArrowheads="1"/>
              </p:cNvSpPr>
              <p:nvPr/>
            </p:nvSpPr>
            <p:spPr bwMode="auto">
              <a:xfrm>
                <a:off x="3543350" y="476672"/>
                <a:ext cx="2484438" cy="200342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2825" name="Rectangle 2"/>
              <p:cNvSpPr>
                <a:spLocks noChangeArrowheads="1"/>
              </p:cNvSpPr>
              <p:nvPr/>
            </p:nvSpPr>
            <p:spPr bwMode="auto">
              <a:xfrm>
                <a:off x="971600" y="476672"/>
                <a:ext cx="2484438" cy="200342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65306" tIns="32653" rIns="65306" bIns="32653"/>
              <a:lstStyle/>
              <a:p>
                <a:endParaRPr lang="es-ES_tradnl">
                  <a:latin typeface="Calibri" pitchFamily="34" charset="0"/>
                  <a:cs typeface="Arial" charset="0"/>
                </a:endParaRPr>
              </a:p>
            </p:txBody>
          </p:sp>
        </p:grpSp>
        <p:sp>
          <p:nvSpPr>
            <p:cNvPr id="32817" name="CasellaDiTesto 76"/>
            <p:cNvSpPr txBox="1">
              <a:spLocks noChangeArrowheads="1"/>
            </p:cNvSpPr>
            <p:nvPr/>
          </p:nvSpPr>
          <p:spPr bwMode="auto">
            <a:xfrm>
              <a:off x="3232448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32818" name="CasellaDiTesto 77"/>
            <p:cNvSpPr txBox="1">
              <a:spLocks noChangeArrowheads="1"/>
            </p:cNvSpPr>
            <p:nvPr/>
          </p:nvSpPr>
          <p:spPr bwMode="auto">
            <a:xfrm>
              <a:off x="496064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32819" name="CasellaDiTesto 78"/>
            <p:cNvSpPr txBox="1">
              <a:spLocks noChangeArrowheads="1"/>
            </p:cNvSpPr>
            <p:nvPr/>
          </p:nvSpPr>
          <p:spPr bwMode="auto">
            <a:xfrm>
              <a:off x="7840960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32820" name="CasellaDiTesto 79"/>
            <p:cNvSpPr txBox="1">
              <a:spLocks noChangeArrowheads="1"/>
            </p:cNvSpPr>
            <p:nvPr/>
          </p:nvSpPr>
          <p:spPr bwMode="auto">
            <a:xfrm>
              <a:off x="55367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32821" name="CasellaDiTesto 80"/>
            <p:cNvSpPr txBox="1">
              <a:spLocks noChangeArrowheads="1"/>
            </p:cNvSpPr>
            <p:nvPr/>
          </p:nvSpPr>
          <p:spPr bwMode="auto">
            <a:xfrm>
              <a:off x="7336904" y="3000400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32822" name="CasellaDiTesto 81"/>
            <p:cNvSpPr txBox="1">
              <a:spLocks noChangeArrowheads="1"/>
            </p:cNvSpPr>
            <p:nvPr/>
          </p:nvSpPr>
          <p:spPr bwMode="auto">
            <a:xfrm>
              <a:off x="9569152" y="2955394"/>
              <a:ext cx="432048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5306" tIns="32653" rIns="65306" bIns="32653">
              <a:spAutoFit/>
            </a:bodyPr>
            <a:lstStyle/>
            <a:p>
              <a:r>
                <a:rPr lang="es-ES_tradnl">
                  <a:latin typeface="Calibri" pitchFamily="34" charset="0"/>
                  <a:cs typeface="Arial" charset="0"/>
                </a:rPr>
                <a:t>9</a:t>
              </a:r>
            </a:p>
          </p:txBody>
        </p:sp>
      </p:grpSp>
      <p:pic>
        <p:nvPicPr>
          <p:cNvPr id="3279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5850" y="4149725"/>
            <a:ext cx="566738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0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5188" y="4149725"/>
            <a:ext cx="3175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0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1338" y="4149725"/>
            <a:ext cx="2555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213" name="Group 69"/>
          <p:cNvGraphicFramePr>
            <a:graphicFrameLocks noGrp="1"/>
          </p:cNvGraphicFramePr>
          <p:nvPr/>
        </p:nvGraphicFramePr>
        <p:xfrm>
          <a:off x="7297738" y="4097338"/>
          <a:ext cx="1752600" cy="20859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1-3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fina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4-6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media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7-9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gruesa</a:t>
                      </a:r>
                    </a:p>
                  </a:txBody>
                  <a:tcPr marL="91429" marR="91429" marT="45715" marB="457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http://feagas.com/images/stories/portal/noticias/20101014/Lojea_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00174"/>
            <a:ext cx="5715000" cy="380047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2143108" y="3286124"/>
            <a:ext cx="4080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MUCHAS GRACIAS POR SU ATENCIÓN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8"/>
            <a:ext cx="8229600" cy="164306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4000" dirty="0" smtClean="0"/>
              <a:t>ESTRATEGIA DE USO </a:t>
            </a:r>
            <a:r>
              <a:rPr lang="es-ES" sz="4000" dirty="0" smtClean="0"/>
              <a:t>DE LA MORFOLOGÍA EN LA MEJORA GANÉTICA</a:t>
            </a:r>
          </a:p>
        </p:txBody>
      </p:sp>
      <p:pic>
        <p:nvPicPr>
          <p:cNvPr id="46082" name="Picture 2" descr="http://www.magrama.gob.es/es/ganaderia/temas/zootecnia/machos__OCTUBRE_2013__JUAN_ANTONIO_MORENO_tcm7-311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000240"/>
            <a:ext cx="1295372" cy="971529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6786578" y="207167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SELECCIÓN DE REPRODUCTORES</a:t>
            </a:r>
            <a:endParaRPr lang="es-ES_tradnl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4500562" y="3286124"/>
            <a:ext cx="30718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1429522" y="321389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5400000">
            <a:off x="4358480" y="342820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7430314" y="342820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4" name="Picture 4" descr="http://www.acrol.es/web/images/slide/0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3786190"/>
            <a:ext cx="1500198" cy="1126564"/>
          </a:xfrm>
          <a:prstGeom prst="rect">
            <a:avLst/>
          </a:prstGeom>
          <a:noFill/>
        </p:spPr>
      </p:pic>
      <p:pic>
        <p:nvPicPr>
          <p:cNvPr id="46086" name="Picture 6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3714752"/>
            <a:ext cx="1571636" cy="1304123"/>
          </a:xfrm>
          <a:prstGeom prst="rect">
            <a:avLst/>
          </a:prstGeom>
          <a:noFill/>
        </p:spPr>
      </p:pic>
      <p:pic>
        <p:nvPicPr>
          <p:cNvPr id="46088" name="Picture 8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500438"/>
            <a:ext cx="1188056" cy="985834"/>
          </a:xfrm>
          <a:prstGeom prst="rect">
            <a:avLst/>
          </a:prstGeom>
          <a:noFill/>
        </p:spPr>
      </p:pic>
      <p:pic>
        <p:nvPicPr>
          <p:cNvPr id="15" name="Picture 2" descr="http://www.magrama.gob.es/es/ganaderia/temas/zootecnia/machos__OCTUBRE_2013__JUAN_ANTONIO_MORENO_tcm7-311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429132"/>
            <a:ext cx="1214446" cy="910835"/>
          </a:xfrm>
          <a:prstGeom prst="rect">
            <a:avLst/>
          </a:prstGeom>
          <a:noFill/>
        </p:spPr>
      </p:pic>
      <p:sp>
        <p:nvSpPr>
          <p:cNvPr id="19" name="18 CuadroTexto"/>
          <p:cNvSpPr txBox="1"/>
          <p:nvPr/>
        </p:nvSpPr>
        <p:spPr>
          <a:xfrm>
            <a:off x="857224" y="2214554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AFIRMACIÓN RACIAL</a:t>
            </a:r>
            <a:endParaRPr lang="es-ES_tradnl" dirty="0"/>
          </a:p>
        </p:txBody>
      </p:sp>
      <p:sp>
        <p:nvSpPr>
          <p:cNvPr id="20" name="19 CuadroTexto"/>
          <p:cNvSpPr txBox="1"/>
          <p:nvPr/>
        </p:nvSpPr>
        <p:spPr>
          <a:xfrm>
            <a:off x="857224" y="578645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AREAS CORPORALES</a:t>
            </a:r>
            <a:endParaRPr lang="es-ES_tradnl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929454" y="5572140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CALIFICACIÓN LINEAL DEL CORDERO</a:t>
            </a:r>
            <a:endParaRPr lang="es-ES_tradnl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714744" y="5429264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CALIFICACIÓN LINEAL DE LA OVEJA</a:t>
            </a:r>
            <a:endParaRPr lang="es-ES_tradnl" dirty="0"/>
          </a:p>
        </p:txBody>
      </p:sp>
      <p:sp>
        <p:nvSpPr>
          <p:cNvPr id="24" name="23 CuadroTexto"/>
          <p:cNvSpPr txBox="1"/>
          <p:nvPr/>
        </p:nvSpPr>
        <p:spPr>
          <a:xfrm>
            <a:off x="285720" y="3071810"/>
            <a:ext cx="2857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INFORMACIÓN</a:t>
            </a:r>
            <a:endParaRPr lang="es-ES_tradnl" sz="1400" dirty="0"/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928662" y="4286256"/>
            <a:ext cx="44291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57162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4000" dirty="0" smtClean="0"/>
              <a:t>OBJETIVOS DE USO </a:t>
            </a:r>
            <a:r>
              <a:rPr lang="es-ES" sz="4000" dirty="0" smtClean="0"/>
              <a:t>DE LA MORFOLOGÍA EN LA MEJORA GANÉTICA</a:t>
            </a:r>
          </a:p>
        </p:txBody>
      </p:sp>
      <p:pic>
        <p:nvPicPr>
          <p:cNvPr id="21" name="Picture 6" descr="chuleta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01024" y="5572140"/>
            <a:ext cx="881090" cy="583722"/>
          </a:xfrm>
          <a:prstGeom prst="rect">
            <a:avLst/>
          </a:prstGeom>
          <a:noFill/>
        </p:spPr>
      </p:pic>
      <p:pic>
        <p:nvPicPr>
          <p:cNvPr id="46082" name="Picture 2" descr="http://www.magrama.gob.es/es/ganaderia/temas/zootecnia/machos__OCTUBRE_2013__JUAN_ANTONIO_MORENO_tcm7-311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000240"/>
            <a:ext cx="1295372" cy="971529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6786578" y="207167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SELECCIÓN DE REPRODUCTORES</a:t>
            </a:r>
            <a:endParaRPr lang="es-ES_tradnl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4500562" y="3286124"/>
            <a:ext cx="307183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1429522" y="321389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5400000">
            <a:off x="4358480" y="342820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7430314" y="342820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4" name="Picture 4" descr="http://www.acrol.es/web/images/slide/07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3714752"/>
            <a:ext cx="1500198" cy="1126564"/>
          </a:xfrm>
          <a:prstGeom prst="rect">
            <a:avLst/>
          </a:prstGeom>
          <a:noFill/>
        </p:spPr>
      </p:pic>
      <p:pic>
        <p:nvPicPr>
          <p:cNvPr id="46086" name="Picture 6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3714752"/>
            <a:ext cx="1571636" cy="1304123"/>
          </a:xfrm>
          <a:prstGeom prst="rect">
            <a:avLst/>
          </a:prstGeom>
          <a:noFill/>
        </p:spPr>
      </p:pic>
      <p:pic>
        <p:nvPicPr>
          <p:cNvPr id="46088" name="Picture 8" descr="http://www.infoagroisp.com/infocarne/ovino/images/raza_lojen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3500438"/>
            <a:ext cx="1188056" cy="985834"/>
          </a:xfrm>
          <a:prstGeom prst="rect">
            <a:avLst/>
          </a:prstGeom>
          <a:noFill/>
        </p:spPr>
      </p:pic>
      <p:pic>
        <p:nvPicPr>
          <p:cNvPr id="15" name="Picture 2" descr="http://www.magrama.gob.es/es/ganaderia/temas/zootecnia/machos__OCTUBRE_2013__JUAN_ANTONIO_MORENO_tcm7-31100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00100" y="4429132"/>
            <a:ext cx="1214446" cy="910835"/>
          </a:xfrm>
          <a:prstGeom prst="rect">
            <a:avLst/>
          </a:prstGeom>
          <a:noFill/>
        </p:spPr>
      </p:pic>
      <p:sp>
        <p:nvSpPr>
          <p:cNvPr id="17" name="16 CuadroTexto"/>
          <p:cNvSpPr txBox="1"/>
          <p:nvPr/>
        </p:nvSpPr>
        <p:spPr>
          <a:xfrm>
            <a:off x="285720" y="3071810"/>
            <a:ext cx="2857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INFORMACIÓN</a:t>
            </a:r>
            <a:endParaRPr lang="es-ES_tradnl" sz="14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857224" y="2214554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AFIRMACIÓN RACIAL</a:t>
            </a:r>
            <a:endParaRPr lang="es-ES_tradnl" dirty="0"/>
          </a:p>
        </p:txBody>
      </p:sp>
      <p:sp>
        <p:nvSpPr>
          <p:cNvPr id="20" name="19 CuadroTexto"/>
          <p:cNvSpPr txBox="1"/>
          <p:nvPr/>
        </p:nvSpPr>
        <p:spPr>
          <a:xfrm>
            <a:off x="857224" y="578645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PERTENENCIA A LA RAZA</a:t>
            </a:r>
            <a:endParaRPr lang="es-ES_tradnl" dirty="0"/>
          </a:p>
        </p:txBody>
      </p:sp>
      <p:pic>
        <p:nvPicPr>
          <p:cNvPr id="18" name="Picture 5" descr="ANd9GcQKiPYuTL5RcYqkyIh4WneRW4PDp9-VByLc8z8HKIy2l2b6QFc&amp;t=1&amp;usg=__Z2hO7PNoiOjwPL3WA1gRv_K0DRo=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6578" y="5500702"/>
            <a:ext cx="987442" cy="987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0" name="Picture 2" descr="http://tvloja.com/noticias/wp-content/uploads/2014/10/Ovejas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86182" y="5643578"/>
            <a:ext cx="1479529" cy="935518"/>
          </a:xfrm>
          <a:prstGeom prst="rect">
            <a:avLst/>
          </a:prstGeom>
          <a:noFill/>
        </p:spPr>
      </p:pic>
      <p:cxnSp>
        <p:nvCxnSpPr>
          <p:cNvPr id="24" name="23 Conector recto de flecha"/>
          <p:cNvCxnSpPr/>
          <p:nvPr/>
        </p:nvCxnSpPr>
        <p:spPr>
          <a:xfrm rot="5400000">
            <a:off x="4358480" y="528559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rot="5400000">
            <a:off x="7144562" y="514271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 rot="5400000">
            <a:off x="8287570" y="514271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7286644" y="5000636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rot="5400000">
            <a:off x="857224" y="4286256"/>
            <a:ext cx="42862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57422" y="2786058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CALIFICACIÓN POR ÁREAS CORPORALES</a:t>
            </a:r>
            <a:endParaRPr lang="es-ES_tradn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8351838" cy="517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>
                <a:latin typeface="Arial" charset="0"/>
              </a:rPr>
              <a:t>Calificación por áreas corporales: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>
                <a:latin typeface="Arial" charset="0"/>
              </a:rPr>
              <a:t> </a:t>
            </a:r>
            <a:r>
              <a:rPr lang="es-ES" sz="2400" b="1">
                <a:latin typeface="Arial" charset="0"/>
              </a:rPr>
              <a:t>Se eligen los caracteres más definitorios de la raza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Se establecen en ellos una escala no lineal de 1 a 10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Se establecen para ellos unos coeficientes multiplicativos de ponderación de su importancia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Se obtiene una puntuación final de 1 a 100 resultante de la suma de los productos parciales de las valoraciones de cada carácter y su coeficiente de ponderación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 b="1">
                <a:latin typeface="Arial" charset="0"/>
              </a:rPr>
              <a:t> Se marcan unos criterios de descalificación y una calificación global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ALGUNOS CONCEPTOS BÁSICOS SOBRE CALIFICACIÓN MORFOLÓGICA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35183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s-ES" sz="2800" dirty="0">
                <a:latin typeface="Arial" charset="0"/>
              </a:rPr>
              <a:t>La calificación morfológica será realizada por expertos, designados por la Asociación oficial que lleve el Libro Genealógico de la Raza </a:t>
            </a:r>
            <a:r>
              <a:rPr lang="es-ES" sz="2800" dirty="0" smtClean="0">
                <a:latin typeface="Arial" charset="0"/>
              </a:rPr>
              <a:t>Ovina Lojeña, </a:t>
            </a:r>
            <a:r>
              <a:rPr lang="es-ES" sz="2800" dirty="0">
                <a:latin typeface="Arial" charset="0"/>
              </a:rPr>
              <a:t>los cuales estarán debidamente especializados.</a:t>
            </a:r>
          </a:p>
          <a:p>
            <a:pPr marL="342900" indent="-342900">
              <a:buFontTx/>
              <a:buChar char="•"/>
            </a:pPr>
            <a:r>
              <a:rPr lang="es-ES" sz="2800" dirty="0">
                <a:latin typeface="Arial" charset="0"/>
              </a:rPr>
              <a:t>La calificación fenotípica se realizará por apreciación visual y por el método de puntos, pudiendo auxiliarse de las comprobaciones </a:t>
            </a:r>
            <a:r>
              <a:rPr lang="es-ES" sz="2800" dirty="0" err="1">
                <a:latin typeface="Arial" charset="0"/>
              </a:rPr>
              <a:t>zoométricas</a:t>
            </a:r>
            <a:r>
              <a:rPr lang="es-ES" sz="2800" dirty="0">
                <a:latin typeface="Arial" charset="0"/>
              </a:rPr>
              <a:t> y ponderales necesarias.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OVEJA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684213" y="18446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68313" y="1641475"/>
            <a:ext cx="835183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s-ES" sz="2800" dirty="0">
                <a:latin typeface="Arial" charset="0"/>
              </a:rPr>
              <a:t>Caracteres a evaluar</a:t>
            </a:r>
            <a:r>
              <a:rPr lang="es-ES" sz="2800" dirty="0" smtClean="0">
                <a:latin typeface="Arial" charset="0"/>
              </a:rPr>
              <a:t>:</a:t>
            </a:r>
            <a:endParaRPr lang="es-ES" sz="2800" dirty="0">
              <a:latin typeface="Arial" charset="0"/>
            </a:endParaRPr>
          </a:p>
          <a:p>
            <a:pPr marL="800100" lvl="1" indent="-342900">
              <a:buFontTx/>
              <a:buChar char="•"/>
            </a:pPr>
            <a:r>
              <a:rPr lang="es-ES" sz="2800" dirty="0" smtClean="0">
                <a:latin typeface="Arial" charset="0"/>
              </a:rPr>
              <a:t>Cabeza y Cuello</a:t>
            </a:r>
            <a:endParaRPr lang="es-ES" sz="2800" dirty="0">
              <a:latin typeface="Arial" charset="0"/>
            </a:endParaRPr>
          </a:p>
          <a:p>
            <a:pPr marL="800100" lvl="1" indent="-342900">
              <a:buFontTx/>
              <a:buChar char="•"/>
            </a:pPr>
            <a:r>
              <a:rPr lang="es-ES" sz="2800" dirty="0">
                <a:latin typeface="Arial" charset="0"/>
              </a:rPr>
              <a:t>Tronco</a:t>
            </a:r>
          </a:p>
          <a:p>
            <a:pPr marL="800100" lvl="1" indent="-342900">
              <a:buFontTx/>
              <a:buChar char="•"/>
            </a:pPr>
            <a:r>
              <a:rPr lang="es-ES" sz="2800" dirty="0">
                <a:latin typeface="Arial" charset="0"/>
              </a:rPr>
              <a:t>Grupas y muslos</a:t>
            </a:r>
          </a:p>
          <a:p>
            <a:pPr marL="800100" lvl="1" indent="-342900">
              <a:buFontTx/>
              <a:buChar char="•"/>
            </a:pPr>
            <a:r>
              <a:rPr lang="es-ES" sz="2800" dirty="0" smtClean="0">
                <a:latin typeface="Arial" charset="0"/>
              </a:rPr>
              <a:t>Extremidades y aplomos</a:t>
            </a:r>
          </a:p>
          <a:p>
            <a:pPr marL="800100" lvl="1" indent="-342900">
              <a:buFontTx/>
              <a:buChar char="•"/>
            </a:pPr>
            <a:r>
              <a:rPr lang="es-ES" sz="2800" dirty="0" smtClean="0">
                <a:latin typeface="Arial" charset="0"/>
              </a:rPr>
              <a:t>Capa</a:t>
            </a:r>
            <a:endParaRPr lang="es-ES" sz="2800" dirty="0">
              <a:latin typeface="Arial" charset="0"/>
            </a:endParaRPr>
          </a:p>
          <a:p>
            <a:pPr marL="800100" lvl="1" indent="-342900">
              <a:buFontTx/>
              <a:buChar char="•"/>
            </a:pPr>
            <a:r>
              <a:rPr lang="es-ES" sz="2800" dirty="0">
                <a:latin typeface="Arial" charset="0"/>
              </a:rPr>
              <a:t>Caracteres sexuales </a:t>
            </a:r>
          </a:p>
          <a:p>
            <a:pPr marL="800100" lvl="1" indent="-342900">
              <a:buFontTx/>
              <a:buChar char="•"/>
            </a:pPr>
            <a:r>
              <a:rPr lang="es-ES" sz="2800" dirty="0">
                <a:latin typeface="Arial" charset="0"/>
              </a:rPr>
              <a:t>Armonía general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0" y="4581525"/>
            <a:ext cx="3887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250825" y="0"/>
            <a:ext cx="85693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CALIFICACIÓN POR ÁREAS DE LA OVEJA </a:t>
            </a:r>
            <a:r>
              <a:rPr lang="en-US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LOJEÑA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505</TotalTime>
  <Words>1506</Words>
  <Application>Microsoft PowerPoint</Application>
  <PresentationFormat>Presentación en pantalla (4:3)</PresentationFormat>
  <Paragraphs>315</Paragraphs>
  <Slides>35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2" baseType="lpstr">
      <vt:lpstr>Tahoma</vt:lpstr>
      <vt:lpstr>Arial</vt:lpstr>
      <vt:lpstr>Wingdings</vt:lpstr>
      <vt:lpstr>Calibri</vt:lpstr>
      <vt:lpstr>Comic Sans MS</vt:lpstr>
      <vt:lpstr>Times New Roman</vt:lpstr>
      <vt:lpstr>Fundición</vt:lpstr>
      <vt:lpstr>MEJORA GENÉTICA DE LA MORFOLOGÍA DEL OVINO DE CARNE</vt:lpstr>
      <vt:lpstr>Diapositiva 2</vt:lpstr>
      <vt:lpstr>PAPEL DE LA MORFOLOGÍA EN LA MEJORA GANÉTICA</vt:lpstr>
      <vt:lpstr>ESTRATEGIA DE USO DE LA MORFOLOGÍA EN LA MEJORA GANÉTICA</vt:lpstr>
      <vt:lpstr>OBJETIVOS DE USO DE LA MORFOLOGÍA EN LA MEJORA GANÉTICA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CALIFICACIÓN LINEAL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CALIFICACIÓN LINEAL DEL CORDERO</vt:lpstr>
      <vt:lpstr>OBJETIVO: PRODUCIR MAS CALIDAD</vt:lpstr>
      <vt:lpstr>CALIDAD DEL CORDERO  (valor comercial)</vt:lpstr>
      <vt:lpstr>PROBLEMAS PARA SELECCIONAR DIRECTAMENTE LA CALIDAD</vt:lpstr>
      <vt:lpstr>¿COMO NOS PROPONEMOS SOLUCIONAR ESTOS PROBLEMAS?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IMPORTANCIA DE LA CALIDAD DEL PRODUCTO Y SU RELACIÓN CON LA SELECCIÓN</dc:title>
  <dc:creator>AGR-218</dc:creator>
  <cp:lastModifiedBy>juanvi</cp:lastModifiedBy>
  <cp:revision>30</cp:revision>
  <dcterms:created xsi:type="dcterms:W3CDTF">2010-11-03T12:36:14Z</dcterms:created>
  <dcterms:modified xsi:type="dcterms:W3CDTF">2015-10-15T11:40:39Z</dcterms:modified>
</cp:coreProperties>
</file>